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78" r:id="rId4"/>
    <p:sldId id="279" r:id="rId5"/>
    <p:sldId id="259" r:id="rId6"/>
    <p:sldId id="276" r:id="rId7"/>
    <p:sldId id="260" r:id="rId8"/>
    <p:sldId id="261" r:id="rId9"/>
    <p:sldId id="262" r:id="rId10"/>
    <p:sldId id="277" r:id="rId11"/>
    <p:sldId id="263" r:id="rId12"/>
    <p:sldId id="266" r:id="rId13"/>
    <p:sldId id="273" r:id="rId14"/>
    <p:sldId id="274" r:id="rId15"/>
    <p:sldId id="271" r:id="rId16"/>
    <p:sldId id="272" r:id="rId17"/>
    <p:sldId id="275" r:id="rId18"/>
  </p:sldIdLst>
  <p:sldSz cx="9144000" cy="6858000" type="screen4x3"/>
  <p:notesSz cx="6873875" cy="1006316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9293" autoAdjust="0"/>
  </p:normalViewPr>
  <p:slideViewPr>
    <p:cSldViewPr>
      <p:cViewPr varScale="1">
        <p:scale>
          <a:sx n="113" d="100"/>
          <a:sy n="113" d="100"/>
        </p:scale>
        <p:origin x="-94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150" cy="503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94138" y="0"/>
            <a:ext cx="2978150" cy="503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8B608-9C94-4F59-AF90-D9B9FAE761AA}" type="datetimeFigureOut">
              <a:rPr lang="cs-CZ" smtClean="0"/>
              <a:pPr/>
              <a:t>22.9.2009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558259"/>
            <a:ext cx="2978150" cy="5033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94138" y="9558259"/>
            <a:ext cx="2978150" cy="5033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D67F0-9665-4086-9BF6-880A63AF5EF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8679" cy="503158"/>
          </a:xfrm>
          <a:prstGeom prst="rect">
            <a:avLst/>
          </a:prstGeom>
        </p:spPr>
        <p:txBody>
          <a:bodyPr vert="horz" lIns="96771" tIns="48385" rIns="96771" bIns="48385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93606" y="1"/>
            <a:ext cx="2978679" cy="503158"/>
          </a:xfrm>
          <a:prstGeom prst="rect">
            <a:avLst/>
          </a:prstGeom>
        </p:spPr>
        <p:txBody>
          <a:bodyPr vert="horz" lIns="96771" tIns="48385" rIns="96771" bIns="48385" rtlCol="0"/>
          <a:lstStyle>
            <a:lvl1pPr algn="r">
              <a:defRPr sz="1300"/>
            </a:lvl1pPr>
          </a:lstStyle>
          <a:p>
            <a:fld id="{0074FBC7-9E10-4923-9FA8-9E1F8D5E9425}" type="datetimeFigureOut">
              <a:rPr lang="cs-CZ" smtClean="0"/>
              <a:pPr/>
              <a:t>22.9.2009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54063"/>
            <a:ext cx="5029200" cy="3773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771" tIns="48385" rIns="96771" bIns="4838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7388" y="4780003"/>
            <a:ext cx="5499100" cy="4528424"/>
          </a:xfrm>
          <a:prstGeom prst="rect">
            <a:avLst/>
          </a:prstGeom>
        </p:spPr>
        <p:txBody>
          <a:bodyPr vert="horz" lIns="96771" tIns="48385" rIns="96771" bIns="48385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558259"/>
            <a:ext cx="2978679" cy="503158"/>
          </a:xfrm>
          <a:prstGeom prst="rect">
            <a:avLst/>
          </a:prstGeom>
        </p:spPr>
        <p:txBody>
          <a:bodyPr vert="horz" lIns="96771" tIns="48385" rIns="96771" bIns="48385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93606" y="9558259"/>
            <a:ext cx="2978679" cy="503158"/>
          </a:xfrm>
          <a:prstGeom prst="rect">
            <a:avLst/>
          </a:prstGeom>
        </p:spPr>
        <p:txBody>
          <a:bodyPr vert="horz" lIns="96771" tIns="48385" rIns="96771" bIns="48385" rtlCol="0" anchor="b"/>
          <a:lstStyle>
            <a:lvl1pPr algn="r">
              <a:defRPr sz="1300"/>
            </a:lvl1pPr>
          </a:lstStyle>
          <a:p>
            <a:fld id="{0D9DD424-FCF1-46BF-B75E-558CC3C5309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B0C1DCE-CDB1-49FE-9328-A84B8CB3926E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3308-2C34-4651-8F20-39856ED0BCED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EF2D4E8-DEC6-4A98-AB5D-902D77950F26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7" name="Obdélní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D30-9B6F-45C2-9A55-A166512C2DCA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Obdélní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075-E9B7-409C-9B31-BD702A56A44D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3D367AB-58A1-43F9-A818-436433353E70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cs-CZ" smtClean="0"/>
              <a:t>IURS</a:t>
            </a:r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CD3E131-AFF1-4102-BC50-293667A657E6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16" name="Zástupný symbol pro tex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49E02-9314-40B7-B076-7C1F03166167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0252-6B61-4DCD-B233-1C99B4F23F56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04B5A-1625-4371-ACE0-D6922760B334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Obdélní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64DCF32-B613-4717-81ED-5E8673038500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07D1717-A868-4243-B867-89A963A98EF1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7" name="Obdélní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ownfields.cz/" TargetMode="External"/><Relationship Id="rId2" Type="http://schemas.openxmlformats.org/officeDocument/2006/relationships/hyperlink" Target="mailto:jjackson@iurs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bernet.org.uk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bernet.org.u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643051"/>
            <a:ext cx="7772400" cy="1643073"/>
          </a:xfrm>
        </p:spPr>
        <p:txBody>
          <a:bodyPr>
            <a:normAutofit fontScale="90000"/>
          </a:bodyPr>
          <a:lstStyle/>
          <a:p>
            <a:r>
              <a:rPr lang="cs-CZ" sz="7200" dirty="0" smtClean="0">
                <a:solidFill>
                  <a:schemeClr val="accent6">
                    <a:lumMod val="50000"/>
                  </a:schemeClr>
                </a:solidFill>
              </a:rPr>
              <a:t>Jak na brownfields</a:t>
            </a:r>
            <a:endParaRPr lang="cs-CZ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357562"/>
            <a:ext cx="6400800" cy="2281238"/>
          </a:xfrm>
        </p:spPr>
        <p:txBody>
          <a:bodyPr>
            <a:normAutofit/>
          </a:bodyPr>
          <a:lstStyle/>
          <a:p>
            <a:r>
              <a:rPr lang="cs-CZ" sz="5200" dirty="0" smtClean="0">
                <a:solidFill>
                  <a:schemeClr val="accent2"/>
                </a:solidFill>
                <a:latin typeface="Monotype Corsiva" pitchFamily="66" charset="0"/>
              </a:rPr>
              <a:t>www.</a:t>
            </a:r>
            <a:r>
              <a:rPr lang="cs-CZ" sz="5200" dirty="0" err="1" smtClean="0">
                <a:solidFill>
                  <a:schemeClr val="accent2"/>
                </a:solidFill>
                <a:latin typeface="Monotype Corsiva" pitchFamily="66" charset="0"/>
              </a:rPr>
              <a:t>brownfields.cz</a:t>
            </a:r>
            <a:endParaRPr lang="cs-CZ" sz="5200" dirty="0" smtClean="0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cs-CZ" dirty="0" smtClean="0"/>
              <a:t>IURS- Institut pro udržitelný rozvoj sídel o.s.</a:t>
            </a:r>
          </a:p>
          <a:p>
            <a:r>
              <a:rPr lang="cs-CZ" dirty="0" smtClean="0"/>
              <a:t>Jiřina Bergatt Jackson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6710033" y="6000767"/>
            <a:ext cx="16946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700"/>
              </a:spcBef>
              <a:buClr>
                <a:srgbClr val="DD8047"/>
              </a:buClr>
              <a:buSzPct val="60000"/>
            </a:pPr>
            <a:r>
              <a:rPr lang="cs-CZ" sz="5400" dirty="0">
                <a:solidFill>
                  <a:srgbClr val="DD8047"/>
                </a:solidFill>
                <a:latin typeface="Monotype Corsiva" pitchFamily="66" charset="0"/>
              </a:rPr>
              <a:t>IURS</a:t>
            </a: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umožní evidence jevu 4 v ORP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D30-9B6F-45C2-9A55-A166512C2DCA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cs-CZ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cs-CZ" b="1" dirty="0" smtClean="0">
                <a:solidFill>
                  <a:schemeClr val="accent2"/>
                </a:solidFill>
              </a:rPr>
              <a:t>Evidence pořizovaná v rámci obnovy dar UAP  </a:t>
            </a:r>
          </a:p>
          <a:p>
            <a:pPr>
              <a:buNone/>
            </a:pPr>
            <a:r>
              <a:rPr lang="cs-CZ" b="1" dirty="0" smtClean="0">
                <a:solidFill>
                  <a:schemeClr val="accent2"/>
                </a:solidFill>
              </a:rPr>
              <a:t> umožní :</a:t>
            </a:r>
          </a:p>
          <a:p>
            <a:pPr lvl="1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označit nemovitost jako brownfields</a:t>
            </a:r>
          </a:p>
          <a:p>
            <a:pPr lvl="1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evidovat  její atributy v databázi</a:t>
            </a:r>
          </a:p>
          <a:p>
            <a:pPr lvl="1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zobrazit graficky a polohově ve vrstvě 4</a:t>
            </a:r>
          </a:p>
          <a:p>
            <a:pPr lvl="1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veřejně publikovat  „jako vrstvu problémového výkresu“</a:t>
            </a:r>
          </a:p>
          <a:p>
            <a:pPr lvl="1"/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643998" cy="857272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Co je potřeba dořešit ohledně evidence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28564" y="1571588"/>
            <a:ext cx="8715436" cy="5286412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Využitelnost a „</a:t>
            </a:r>
            <a:r>
              <a:rPr lang="cs-CZ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publikovatelnost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“ brownfields evidencí pořizovaných v rámci obnovy dat pro UAP pro jiné účely než územní plánování (strategické plánování).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Kdo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proč a jak a co se bude v 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ORP a evidovat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Jaké odvody dat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může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region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od ORP v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rámci  procesu obnovy UAP v zákonem požadované dvouleté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bázi očekávat.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Jak mohou a chtějí obce a regiony s poskytnutými daty nakládat.</a:t>
            </a:r>
            <a:endParaRPr lang="cs-CZ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Jestli a jak je možné tyto odvody využít pro regionální databázi a kdo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bude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jejím „vlastníkem“. </a:t>
            </a:r>
            <a:endParaRPr lang="cs-CZ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potřeba vyjasnit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jeli možné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vrstvy problémového výkresu publikovat samostatně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cs-CZ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4F464ED2-A80E-46FD-BE0F-0B0002A628C0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42844" y="6492875"/>
            <a:ext cx="5887839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Právní otázky 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477000" y="6492875"/>
            <a:ext cx="2667000" cy="365125"/>
          </a:xfrm>
        </p:spPr>
        <p:txBody>
          <a:bodyPr/>
          <a:lstStyle/>
          <a:p>
            <a:pPr algn="r"/>
            <a:fld id="{96496D30-9B6F-45C2-9A55-A166512C2DC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421083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12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8572560" cy="54007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cs-CZ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 brownfields sedí na dvou židlích, to je „regionální rozvoj“ a „územní plánování“.</a:t>
            </a:r>
          </a:p>
          <a:p>
            <a:pPr lvl="0"/>
            <a:r>
              <a:rPr lang="cs-CZ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Tyto discipliny u nás nejsou dostatečně provázané fyzicky, fakticky ani právně. </a:t>
            </a:r>
          </a:p>
          <a:p>
            <a:pPr lvl="0"/>
            <a:r>
              <a:rPr lang="cs-CZ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Analytika brownfields z pohledu regionálního rozvoje bude vždy potřebovat input z GIS údajů obsažených v UAP, jelikož tento přístup je schopen podstatně zredukovat  a  tudíž zlevnit sběr nutných dat.</a:t>
            </a:r>
          </a:p>
          <a:p>
            <a:pPr lvl="0"/>
            <a:r>
              <a:rPr lang="cs-CZ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Zákonná povinnost pro obce a ORP evidovat „Jev 4“ způsobuje následující: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výkonem úkonů státní správy se ve veřejném zájmu stigmatizují nemovitosti soukromých majitelů pojmem “brownfield“, 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 nezbytné vyhodnocení problematiky se evidují určité údaje vztahující se k takto identifikovanému soukromému majetku fyzických a právnických osob (druhu vlastnictví, počet majitelů, druh věcných břemen atd.). </a:t>
            </a:r>
          </a:p>
          <a:p>
            <a:pPr lvl="0"/>
            <a:r>
              <a:rPr lang="cs-CZ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Otázka vyvstává: 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jsou informace obsažené v UAP využitelné pro důvody jiné než pro potřeby UP, 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spadají brownfields do kategorie „informací o životním prostředí“, kde </a:t>
            </a:r>
            <a:r>
              <a:rPr lang="cs-CZ" sz="2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Arthurská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dohoda dává veřejnosti právo vědět?</a:t>
            </a:r>
            <a:endParaRPr lang="cs-CZ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500042"/>
            <a:ext cx="8153400" cy="857256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Podpora „kterých“ brownfields projektů je smysluplná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477000" y="6357958"/>
            <a:ext cx="2667000" cy="365125"/>
          </a:xfrm>
        </p:spPr>
        <p:txBody>
          <a:bodyPr/>
          <a:lstStyle/>
          <a:p>
            <a:pPr algn="r"/>
            <a:fld id="{96496D30-9B6F-45C2-9A55-A166512C2DC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42844" y="6357958"/>
            <a:ext cx="3143240" cy="326811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13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571472" y="1643050"/>
            <a:ext cx="8367714" cy="5043510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smtClean="0">
                <a:solidFill>
                  <a:schemeClr val="accent2"/>
                </a:solidFill>
              </a:rPr>
              <a:t>kategorie A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brownfields řešitelná zejména komerčními způsobem a bez „tvrdé“ veřejné  podpory (určitá „měkká“ podpora je i zde v některých případech opodstatněná)</a:t>
            </a:r>
          </a:p>
          <a:p>
            <a:r>
              <a:rPr lang="cs-CZ" b="1" dirty="0" smtClean="0">
                <a:solidFill>
                  <a:schemeClr val="accent2"/>
                </a:solidFill>
              </a:rPr>
              <a:t>kategorie B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– brownfields řešitelná pouze s pomocí určité míry veřejné intervence, nejlépe tak, aby se z nich stala brownfields typu A ( prokázaná udržitelnost takto podpořených projektů je nezbytná),</a:t>
            </a:r>
          </a:p>
          <a:p>
            <a:r>
              <a:rPr lang="cs-CZ" b="1" dirty="0" smtClean="0">
                <a:solidFill>
                  <a:schemeClr val="accent2"/>
                </a:solidFill>
              </a:rPr>
              <a:t>kategorie C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brownfields, která v současné době nemají řešení, ale tam kde je možné je určitou formou veřejné intervence posunout do kategorie B, veřejná podpora začíná být smysluplná  v případě, je li využití udržitelné,</a:t>
            </a:r>
          </a:p>
          <a:p>
            <a:r>
              <a:rPr lang="cs-CZ" b="1" dirty="0" smtClean="0">
                <a:solidFill>
                  <a:schemeClr val="accent2"/>
                </a:solidFill>
              </a:rPr>
              <a:t>kategorie D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riziková brownfields, která je nutno řešit v rámci veřejného zájmu (kontaminace umožňuje OPŽP, OPPI a některé ROP; rizikové a nerozvojové demolice umožňuje  omezeně OPŽP a ROP Střední Morava)</a:t>
            </a:r>
            <a:endParaRPr lang="cs-CZ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153400" cy="571504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Jaké prostředky budou podporovat regeneraci brownfields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477000" y="6357958"/>
            <a:ext cx="2667000" cy="365125"/>
          </a:xfrm>
        </p:spPr>
        <p:txBody>
          <a:bodyPr/>
          <a:lstStyle/>
          <a:p>
            <a:pPr algn="r"/>
            <a:fld id="{96496D30-9B6F-45C2-9A55-A166512C2DC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2462202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14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8643998" cy="528641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cs-CZ" b="1" dirty="0" smtClean="0">
                <a:solidFill>
                  <a:schemeClr val="accent2"/>
                </a:solidFill>
              </a:rPr>
              <a:t>Naprostá většina prostředků směřujících do obnovy brownfields bude soukromá. 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Veřejná podpora by se měla soustředit zejména </a:t>
            </a:r>
            <a:r>
              <a:rPr lang="cs-CZ" b="1" dirty="0" smtClean="0">
                <a:solidFill>
                  <a:schemeClr val="accent2"/>
                </a:solidFill>
              </a:rPr>
              <a:t>na „měkké prostředky“,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které by měly umožňovat soukromým prostředkům snáze jednat. 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Vhodnou veřejnou podporou může být i</a:t>
            </a:r>
            <a:r>
              <a:rPr lang="cs-CZ" b="1" dirty="0" smtClean="0">
                <a:solidFill>
                  <a:schemeClr val="accent2"/>
                </a:solidFill>
              </a:rPr>
              <a:t> neformální podpora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nebo například vhodné plánovací dohody a flexibilní přístup k nástrojům územního plánování. 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Účinná je i veřejná podpora pomocí nástrojů propagace a marketingu.</a:t>
            </a:r>
          </a:p>
          <a:p>
            <a:pPr lvl="0"/>
            <a:r>
              <a:rPr lang="cs-CZ" b="1" dirty="0" smtClean="0">
                <a:solidFill>
                  <a:schemeClr val="accent2"/>
                </a:solidFill>
              </a:rPr>
              <a:t>Výhodná je „měkká podpora“ znalostí a dovednosti majitelů a jejich konzultantů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Velmi </a:t>
            </a:r>
            <a:r>
              <a:rPr lang="cs-CZ" b="1" dirty="0" smtClean="0">
                <a:solidFill>
                  <a:schemeClr val="accent2"/>
                </a:solidFill>
              </a:rPr>
              <a:t>efektivní je podpora přípravy projektů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Další vhodnou formou veřejné podpory jsou </a:t>
            </a:r>
            <a:r>
              <a:rPr lang="cs-CZ" b="1" dirty="0" smtClean="0">
                <a:solidFill>
                  <a:schemeClr val="accent2"/>
                </a:solidFill>
              </a:rPr>
              <a:t>nástroje zvýhodnění úvěrového financování brownfields. </a:t>
            </a:r>
          </a:p>
          <a:p>
            <a:pPr lvl="0"/>
            <a:r>
              <a:rPr lang="cs-CZ" b="1" dirty="0" smtClean="0">
                <a:solidFill>
                  <a:schemeClr val="accent2"/>
                </a:solidFill>
              </a:rPr>
              <a:t>Úplně naposled zvažovat veřejnou podpora formou přímé finanční pomoci. </a:t>
            </a:r>
          </a:p>
          <a:p>
            <a:pPr lvl="0"/>
            <a:r>
              <a:rPr lang="cs-CZ" b="1" dirty="0" smtClean="0">
                <a:solidFill>
                  <a:schemeClr val="accent2"/>
                </a:solidFill>
              </a:rPr>
              <a:t>Nad rámec financování nákladové mezery strategicky vybraných a jasně udržitelných projektů, by měla být veřejná finanční podpora poskytována pouze pro oblast brownfields kategorie D,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kde neřešená brownfields představují společenská, nebo zdravotní rizika.</a:t>
            </a: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God bless  „SF“</a:t>
            </a:r>
            <a:r>
              <a:rPr lang="cs-CZ" b="1" dirty="0" smtClean="0"/>
              <a:t/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496D30-9B6F-45C2-9A55-A166512C2DC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09601" y="6248206"/>
            <a:ext cx="2247888" cy="365125"/>
          </a:xfrm>
        </p:spPr>
        <p:txBody>
          <a:bodyPr/>
          <a:lstStyle/>
          <a:p>
            <a:pPr algn="l"/>
            <a:r>
              <a:rPr lang="cs-CZ" sz="40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40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15</a:t>
            </a:fld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571472" y="1785926"/>
            <a:ext cx="8388508" cy="44958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Jelikož bylo dostatečně lobováno jak na úrovni EU, tak na úrovni přípravy jednotlivých OP, podařilo se brownfields „propašovat“ do mnoha dotačních titulů současné řady SF.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Mimo tematických Operačních programů (OP), jsou to zejména Regionální operační programy (ROP) pro investiční projekty a další možné dotační tituly podporující vzdělávání, dovednosti, marketing, přípravu projektů, zájmovou či institucionální platformu, výzkum </a:t>
            </a:r>
            <a:r>
              <a:rPr lang="cs-CZ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atd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Většina ROP má nastavené indikátory sledující  regenerace (a některé přímo brownfields) jak z pohledu  regenerace území, tak také z pohledu regenerace ploch nemovitostí. </a:t>
            </a:r>
            <a:endParaRPr lang="cs-CZ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153400" cy="790596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Avšak…….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496D30-9B6F-45C2-9A55-A166512C2DC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" y="6357958"/>
            <a:ext cx="3286116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16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2919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 je a co není rozvoj na brownfields není v ROP vždy jasně uvedeno a co je a není brownfield je subjektivní posudek. 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Jednotlivé projektové žádosti a často i celé Integrované plány rozvoje měst (IRPM) sice skloňují slovo brownfield, často se však za tím skrývají pouhé rekonstrukce. 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Různé tituly SF umožní různé věci, problém je, že u investičních projektů skutečně problematických brownfields je absorpční rozjezd poměrně dlouhý, jelikož dát dohromady smysluplný brownfields projekt je finančně i časově náročnější a riskantnější.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 vždy se uskutečnila vhodná podpora majitelů a absorpce přípravy projektů.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496D30-9B6F-45C2-9A55-A166512C2DCA}" type="datetime1">
              <a:rPr lang="cs-CZ" smtClean="0">
                <a:solidFill>
                  <a:schemeClr val="accent2"/>
                </a:solidFill>
              </a:rPr>
              <a:pPr algn="r"/>
              <a:t>22.9.2009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cs-CZ" sz="40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40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17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571472" y="1357298"/>
            <a:ext cx="8153400" cy="44958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cs-CZ" dirty="0" smtClean="0"/>
              <a:t> </a:t>
            </a:r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r>
              <a:rPr lang="cs-CZ" sz="6000" dirty="0" smtClean="0"/>
              <a:t> </a:t>
            </a:r>
            <a:r>
              <a:rPr lang="cs-CZ" sz="6000" dirty="0" smtClean="0">
                <a:solidFill>
                  <a:schemeClr val="accent2"/>
                </a:solidFill>
              </a:rPr>
              <a:t>Děkuji Vám za pozornost</a:t>
            </a:r>
          </a:p>
          <a:p>
            <a:pPr algn="ctr">
              <a:buNone/>
            </a:pPr>
            <a:endParaRPr lang="cs-CZ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r>
              <a:rPr lang="cs-CZ" sz="3600" dirty="0" smtClean="0">
                <a:solidFill>
                  <a:schemeClr val="bg1">
                    <a:lumMod val="65000"/>
                  </a:schemeClr>
                </a:solidFill>
              </a:rPr>
              <a:t>Jiřina Bergatt Jackson</a:t>
            </a:r>
          </a:p>
          <a:p>
            <a:pPr algn="ctr">
              <a:buNone/>
            </a:pPr>
            <a:r>
              <a:rPr lang="cs-CZ" sz="2400" dirty="0" smtClean="0">
                <a:solidFill>
                  <a:srgbClr val="FFC000"/>
                </a:solidFill>
              </a:rPr>
              <a:t>602 370 176</a:t>
            </a:r>
          </a:p>
          <a:p>
            <a:pPr algn="ctr">
              <a:buNone/>
            </a:pPr>
            <a:r>
              <a:rPr lang="cs-CZ" sz="2400" dirty="0" err="1" smtClean="0">
                <a:solidFill>
                  <a:schemeClr val="bg1">
                    <a:lumMod val="65000"/>
                  </a:schemeClr>
                </a:solidFill>
                <a:hlinkClick r:id="rId2"/>
              </a:rPr>
              <a:t>jjackson</a:t>
            </a:r>
            <a:r>
              <a:rPr lang="cs-CZ" sz="2400" dirty="0" smtClean="0">
                <a:solidFill>
                  <a:schemeClr val="bg1">
                    <a:lumMod val="65000"/>
                  </a:schemeClr>
                </a:solidFill>
                <a:hlinkClick r:id="rId2"/>
              </a:rPr>
              <a:t>@</a:t>
            </a:r>
            <a:r>
              <a:rPr lang="cs-CZ" sz="2400" dirty="0" err="1" smtClean="0">
                <a:solidFill>
                  <a:schemeClr val="bg1">
                    <a:lumMod val="65000"/>
                  </a:schemeClr>
                </a:solidFill>
                <a:hlinkClick r:id="rId2"/>
              </a:rPr>
              <a:t>iurs.cz</a:t>
            </a:r>
            <a:endParaRPr lang="cs-CZ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r>
              <a:rPr lang="cs-CZ" sz="2400" dirty="0" smtClean="0">
                <a:solidFill>
                  <a:schemeClr val="bg1">
                    <a:lumMod val="65000"/>
                  </a:schemeClr>
                </a:solidFill>
                <a:hlinkClick r:id="rId3"/>
              </a:rPr>
              <a:t>www.</a:t>
            </a:r>
            <a:r>
              <a:rPr lang="cs-CZ" sz="2400" dirty="0" err="1" smtClean="0">
                <a:solidFill>
                  <a:schemeClr val="bg1">
                    <a:lumMod val="65000"/>
                  </a:schemeClr>
                </a:solidFill>
                <a:hlinkClick r:id="rId3"/>
              </a:rPr>
              <a:t>brownfields.cz</a:t>
            </a:r>
            <a:endParaRPr lang="cs-CZ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endParaRPr lang="cs-CZ" sz="24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Co jejich rozvoji pomáhá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2919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Všeobecná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konjunktura, 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stoupající a vyvinutý realitní trh,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dobrá lokace,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shoda a schopnost majitelů jednat,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flexibilní nástroje územního plánování,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vhodná propagace obchodních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příležitostí…kde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má smysl,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důvěryhodné informace kolik, kde, jak rychle brownfields přibývají či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mizí…všude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podpora informovanosti a </a:t>
            </a:r>
            <a:r>
              <a:rPr lang="cs-CZ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know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cs-CZ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how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majitelů…vždy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všude,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pochopení podstaty problematiky a patřičné dovednosti mezi konzultanty, úředníky, plánovači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…všude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podpora přípravy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projektů…kde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má smysl,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vhodné dotační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tituly…kde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má smysl,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vhodné </a:t>
            </a:r>
            <a:r>
              <a:rPr lang="cs-CZ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mitigační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(dopad omezující) programy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…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kde to má smyls,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pochopení, že někde má cenu dělat téměř nic.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780C910-2D2E-4D2D-87FC-8603C9C25258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42844" y="6357958"/>
            <a:ext cx="5421083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jsou to brownfields (definice)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D30-9B6F-45C2-9A55-A166512C2DCA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IURS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642910" y="1571612"/>
            <a:ext cx="8153400" cy="50006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sz="3500" b="1" dirty="0" smtClean="0">
                <a:solidFill>
                  <a:schemeClr val="accent2"/>
                </a:solidFill>
              </a:rPr>
              <a:t>Definice brownfields aplikovaná v EU </a:t>
            </a:r>
          </a:p>
          <a:p>
            <a:pPr>
              <a:buNone/>
            </a:pPr>
            <a:r>
              <a:rPr lang="cs-CZ" sz="900" dirty="0" smtClean="0"/>
              <a:t>	Viz Projekt CABERNET viz </a:t>
            </a:r>
            <a:r>
              <a:rPr lang="cs-CZ" sz="900" dirty="0" smtClean="0">
                <a:hlinkClick r:id="rId2"/>
              </a:rPr>
              <a:t>www.</a:t>
            </a:r>
            <a:r>
              <a:rPr lang="cs-CZ" sz="900" dirty="0" err="1" smtClean="0">
                <a:hlinkClick r:id="rId2"/>
              </a:rPr>
              <a:t>cabernet.org.uk</a:t>
            </a:r>
            <a:endParaRPr lang="cs-CZ" sz="900" dirty="0" smtClean="0"/>
          </a:p>
          <a:p>
            <a:pPr>
              <a:buNone/>
            </a:pPr>
            <a:endParaRPr lang="cs-CZ" sz="1100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cs-CZ" sz="2400" b="1" dirty="0" smtClean="0">
                <a:solidFill>
                  <a:schemeClr val="accent1"/>
                </a:solidFill>
              </a:rPr>
              <a:t>Brownfields jsou pozemky a nemovitosti které: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byly dotčeny svým předchozím využitím nebo předchozím využitím okolí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jsou zchátralé nebo využité pouze částečně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nacházejí se zejména v urbanizovaném území 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vyžadují určitou intervenci, mají-li být znovu smysluplně využívány 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mohou mít skutečné nebo domnělé problémy s ekologickým znečištěním 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accent2"/>
                </a:solidFill>
              </a:rPr>
              <a:t>POZOR: identifikovat co je a co není brownfield je věc  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accent2"/>
                </a:solidFill>
              </a:rPr>
              <a:t>subjektivního odborného názoru !!!!!!!!!!!!!!!!!!!!!!!!!!!!!!!!</a:t>
            </a:r>
          </a:p>
          <a:p>
            <a:pPr>
              <a:buNone/>
            </a:pPr>
            <a:endParaRPr lang="cs-CZ" sz="900" dirty="0" smtClean="0"/>
          </a:p>
          <a:p>
            <a:endParaRPr lang="cs-CZ" sz="9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jsou to brownfields (definice)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D30-9B6F-45C2-9A55-A166512C2DCA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IURS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642910" y="1571612"/>
            <a:ext cx="8153400" cy="50006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sz="3500" b="1" dirty="0" smtClean="0">
                <a:solidFill>
                  <a:schemeClr val="accent2"/>
                </a:solidFill>
              </a:rPr>
              <a:t>Definice brownfields aplikovaná v EU </a:t>
            </a:r>
          </a:p>
          <a:p>
            <a:pPr>
              <a:buNone/>
            </a:pPr>
            <a:r>
              <a:rPr lang="cs-CZ" sz="900" dirty="0" smtClean="0"/>
              <a:t>	Viz Projekt CABERNET viz </a:t>
            </a:r>
            <a:r>
              <a:rPr lang="cs-CZ" sz="900" dirty="0" smtClean="0">
                <a:hlinkClick r:id="rId2"/>
              </a:rPr>
              <a:t>www.</a:t>
            </a:r>
            <a:r>
              <a:rPr lang="cs-CZ" sz="900" dirty="0" err="1" smtClean="0">
                <a:hlinkClick r:id="rId2"/>
              </a:rPr>
              <a:t>cabernet.org.uk</a:t>
            </a:r>
            <a:endParaRPr lang="cs-CZ" sz="900" dirty="0" smtClean="0"/>
          </a:p>
          <a:p>
            <a:pPr>
              <a:buNone/>
            </a:pPr>
            <a:endParaRPr lang="cs-CZ" sz="1100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cs-CZ" sz="2400" b="1" dirty="0" smtClean="0">
                <a:solidFill>
                  <a:schemeClr val="accent1"/>
                </a:solidFill>
              </a:rPr>
              <a:t>Brownfields jsou pozemky a nemovitosti které: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byly dotčeny svým předchozím využitím nebo předchozím využitím okolí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jsou zchátralé nebo využité pouze částečně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nacházejí se zejména v urbanizovaném území 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vyžadují určitou intervenci, mají-li být znovu smysluplně využívány 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mohou mít skutečné nebo domnělé problémy s ekologickým znečištěním 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accent2"/>
                </a:solidFill>
              </a:rPr>
              <a:t>POZOR: identifikovat co je a co není brownfield je věc  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accent2"/>
                </a:solidFill>
              </a:rPr>
              <a:t>subjektivního odborného názoru !!!!!!!!!!!!!!!!!!!!!!!!!!!!!!!!</a:t>
            </a:r>
          </a:p>
          <a:p>
            <a:pPr>
              <a:buNone/>
            </a:pPr>
            <a:endParaRPr lang="cs-CZ" sz="900" dirty="0" smtClean="0"/>
          </a:p>
          <a:p>
            <a:endParaRPr lang="cs-CZ" sz="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715372" cy="571504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Jsou informace o brownfields potřebné? 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28564" y="1643050"/>
            <a:ext cx="8715436" cy="5214950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cs-CZ" sz="3600" b="1" dirty="0" smtClean="0">
                <a:solidFill>
                  <a:schemeClr val="tx2"/>
                </a:solidFill>
              </a:rPr>
              <a:t>Informace </a:t>
            </a:r>
            <a:r>
              <a:rPr lang="cs-CZ" sz="3600" b="1" dirty="0">
                <a:solidFill>
                  <a:schemeClr val="tx2"/>
                </a:solidFill>
              </a:rPr>
              <a:t>o dopadech podvyužitého území </a:t>
            </a:r>
            <a:r>
              <a:rPr lang="cs-CZ" sz="3600" b="1" dirty="0" smtClean="0">
                <a:solidFill>
                  <a:schemeClr val="tx2"/>
                </a:solidFill>
              </a:rPr>
              <a:t>je důležitá</a:t>
            </a:r>
            <a:r>
              <a:rPr lang="cs-CZ" sz="3600" b="1" dirty="0">
                <a:solidFill>
                  <a:schemeClr val="tx2"/>
                </a:solidFill>
              </a:rPr>
              <a:t>:</a:t>
            </a:r>
          </a:p>
          <a:p>
            <a:pPr lvl="1"/>
            <a:r>
              <a:rPr lang="cs-CZ" sz="3300" b="1" dirty="0">
                <a:solidFill>
                  <a:schemeClr val="accent2"/>
                </a:solidFill>
              </a:rPr>
              <a:t>v místním měřítku </a:t>
            </a:r>
            <a:r>
              <a:rPr lang="cs-CZ" sz="33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(brownfields ovlivňují hodnotu okolního majetku a druh a strukturu podnikání),</a:t>
            </a:r>
          </a:p>
          <a:p>
            <a:pPr lvl="1"/>
            <a:r>
              <a:rPr lang="cs-CZ" sz="3300" b="1" dirty="0">
                <a:solidFill>
                  <a:schemeClr val="accent2"/>
                </a:solidFill>
              </a:rPr>
              <a:t>v úrovni obce </a:t>
            </a:r>
          </a:p>
          <a:p>
            <a:pPr lvl="2"/>
            <a:r>
              <a:rPr lang="cs-CZ" sz="2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ekonomický dopad (z brownfields obcím ale i občanům nepřicházejí příjmy a vytvářejí se náklady a ztráty),</a:t>
            </a:r>
          </a:p>
          <a:p>
            <a:pPr lvl="2"/>
            <a:r>
              <a:rPr lang="cs-CZ" sz="2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sociální dopad (území nevytváří pracovní místa a přispívá k nezaměstnanosti),</a:t>
            </a:r>
          </a:p>
          <a:p>
            <a:pPr lvl="2"/>
            <a:r>
              <a:rPr lang="cs-CZ" sz="2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ekologický dopad (možné ekologické zátěže, ale kuriózně dopad může být i plusový tím, že brownfields prostě zaroste a navrátí se přírodě)</a:t>
            </a:r>
          </a:p>
          <a:p>
            <a:pPr lvl="2"/>
            <a:r>
              <a:rPr lang="cs-CZ" sz="2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dopad na udržitelný rozvoj</a:t>
            </a:r>
          </a:p>
          <a:p>
            <a:pPr lvl="3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plýtvání územím a přírodními zdroji, </a:t>
            </a:r>
          </a:p>
          <a:p>
            <a:pPr lvl="3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plýtvání lidským potencionálem,</a:t>
            </a:r>
          </a:p>
          <a:p>
            <a:pPr lvl="3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plýtvání ekonomickým potencionálem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cs-CZ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096000" y="6429396"/>
            <a:ext cx="2667000" cy="285752"/>
          </a:xfrm>
        </p:spPr>
        <p:txBody>
          <a:bodyPr/>
          <a:lstStyle/>
          <a:p>
            <a:pPr algn="r"/>
            <a:fld id="{462D26BF-C3E5-4FC1-84F7-48FA0B8CE197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744963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  Jsou informace o brownfields potřebné?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D30-9B6F-45C2-9A55-A166512C2DCA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0" y="1214422"/>
            <a:ext cx="8766048" cy="4881578"/>
          </a:xfrm>
        </p:spPr>
        <p:txBody>
          <a:bodyPr>
            <a:normAutofit lnSpcReduction="10000"/>
          </a:bodyPr>
          <a:lstStyle/>
          <a:p>
            <a:pPr lvl="1">
              <a:buNone/>
            </a:pPr>
            <a:endParaRPr lang="cs-CZ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cs-CZ" sz="2800" b="1" dirty="0" smtClean="0">
                <a:solidFill>
                  <a:schemeClr val="accent2"/>
                </a:solidFill>
              </a:rPr>
              <a:t>v regionální měřítku:</a:t>
            </a:r>
          </a:p>
          <a:p>
            <a:pPr lvl="2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Region potřebuje jednotně evidovaná a relativně přesná (</a:t>
            </a:r>
            <a:r>
              <a:rPr lang="cs-CZ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cc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85-90%) a pravidelně obnovovaná data, která mohou získaná průzkumem od poučených a dnes již zákonem k tomu určených poskytovatelů obcí a s rozšířenou působností (ORP).</a:t>
            </a:r>
          </a:p>
          <a:p>
            <a:pPr lvl="2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 neposlední řadě určité informace pro svá investiční rozhodnutí uvítají také investoři, zejména ohledně trendů vzniku a úbytku brownfields.</a:t>
            </a:r>
          </a:p>
          <a:p>
            <a:pPr lvl="1"/>
            <a:r>
              <a:rPr lang="cs-CZ" b="1" dirty="0" smtClean="0">
                <a:solidFill>
                  <a:schemeClr val="accent2"/>
                </a:solidFill>
              </a:rPr>
              <a:t>v národním měřítku</a:t>
            </a:r>
          </a:p>
          <a:p>
            <a:pPr lvl="2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Sektory, respektive stát potřebují regionálně srovnatelná, vyhodnotitelná a analyzovatelná data k nastavení svých politik a strategií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0796" y="214290"/>
            <a:ext cx="8623204" cy="9906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Kdo potřebuje informace o brownfields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12648" y="1357298"/>
            <a:ext cx="8153400" cy="473870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cs-CZ" b="1" dirty="0" smtClean="0"/>
              <a:t> </a:t>
            </a:r>
            <a:endParaRPr lang="cs-CZ" b="1" dirty="0"/>
          </a:p>
          <a:p>
            <a:pPr lvl="0"/>
            <a:r>
              <a:rPr lang="cs-CZ" b="1" dirty="0">
                <a:solidFill>
                  <a:schemeClr val="accent2"/>
                </a:solidFill>
              </a:rPr>
              <a:t>Útvary územního rozvoje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aby získaly informace o podvyužitém území a mohly v územně plánovací dokumentaci (UPD) navrhovat pro ně řešení.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Útvary strategického rozvoje aby získaly informace o rozvojových barierách v obcích a v regionu a nastavily vhodné strategie, priority a vhodné nástroje, jež by dopady brownfields omezovaly.</a:t>
            </a:r>
          </a:p>
          <a:p>
            <a:pPr lvl="0"/>
            <a:r>
              <a:rPr lang="cs-CZ" b="1" dirty="0">
                <a:solidFill>
                  <a:schemeClr val="accent2"/>
                </a:solidFill>
              </a:rPr>
              <a:t>Investoři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aby si snížili rizika svých investičních rozhodnutí.</a:t>
            </a:r>
          </a:p>
          <a:p>
            <a:pPr lvl="0"/>
            <a:r>
              <a:rPr lang="cs-CZ" b="1" dirty="0">
                <a:solidFill>
                  <a:schemeClr val="accent2"/>
                </a:solidFill>
              </a:rPr>
              <a:t>Majitelé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aby si uvědomili situaci svých brownfields,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aby mohli tam, kde je to smysluplné, obdržet marketingovou veřejnou podporu, nebo podporu přípravy projektu (je to v zájmu nás všech aby jejich brownfields již brownfields nebyla)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122D3DF-DE84-4FBE-9790-756DCEE36AF9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28596" y="6286520"/>
            <a:ext cx="5421083" cy="365125"/>
          </a:xfrm>
        </p:spPr>
        <p:txBody>
          <a:bodyPr/>
          <a:lstStyle/>
          <a:p>
            <a:pPr algn="l"/>
            <a:r>
              <a:rPr lang="cs-CZ" sz="40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40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642918"/>
            <a:ext cx="8153400" cy="576282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Řečnická otázka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17070" cy="5257800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cs-CZ" b="1" dirty="0" smtClean="0">
                <a:solidFill>
                  <a:schemeClr val="accent2"/>
                </a:solidFill>
              </a:rPr>
              <a:t>Kolik  obcí a regionů </a:t>
            </a:r>
            <a:r>
              <a:rPr lang="cs-CZ" b="1" dirty="0">
                <a:solidFill>
                  <a:schemeClr val="accent2"/>
                </a:solidFill>
              </a:rPr>
              <a:t>má dnes dostatečné porozumění o druhu a typu </a:t>
            </a:r>
            <a:r>
              <a:rPr lang="cs-CZ" b="1" dirty="0" smtClean="0">
                <a:solidFill>
                  <a:schemeClr val="accent2"/>
                </a:solidFill>
              </a:rPr>
              <a:t> </a:t>
            </a:r>
          </a:p>
          <a:p>
            <a:pPr lvl="0">
              <a:buNone/>
            </a:pPr>
            <a:r>
              <a:rPr lang="cs-CZ" b="1" dirty="0" smtClean="0">
                <a:solidFill>
                  <a:schemeClr val="accent2"/>
                </a:solidFill>
              </a:rPr>
              <a:t>brownfield problematiky a porozumění o:</a:t>
            </a:r>
          </a:p>
          <a:p>
            <a:pPr lvl="1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evidenci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brownfields, jejím obnovování a udržování,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kategorizaci brownfields,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typu brownfields,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distribuci brownfields v regionu?</a:t>
            </a:r>
          </a:p>
          <a:p>
            <a:pPr lvl="0">
              <a:buNone/>
            </a:pP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Přestože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obce a regiony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vynaložily nemalé prostředky na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evidenci </a:t>
            </a:r>
          </a:p>
          <a:p>
            <a:pPr lvl="0">
              <a:buNone/>
            </a:pP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brownfields stále nemají evidenci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která je: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vypovídající o profilu a typu problému brownfields v regionu,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analyzovatelná, pro různé aspekty brownfields problematiky,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použitelná pro přípravu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opatření místních a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regionálních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strategií, </a:t>
            </a:r>
            <a:endParaRPr lang="cs-CZ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použitelná pro řešení problematiky v rámci územního plánování,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eviduje a sleduje jak úbytek, tak přírůstek brownfields a časové řady.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000760" y="6286520"/>
            <a:ext cx="2667000" cy="365125"/>
          </a:xfrm>
        </p:spPr>
        <p:txBody>
          <a:bodyPr/>
          <a:lstStyle/>
          <a:p>
            <a:pPr algn="r"/>
            <a:fld id="{AEFCDC73-7493-485A-BB7F-EF969FEFB4FF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42845" y="6357958"/>
            <a:ext cx="2143140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Komu přísluší brownfields evidovat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686800" cy="557216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Nový </a:t>
            </a:r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stavební zákon staví problematiku identifikace brownfields do úrovně  </a:t>
            </a:r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ORP</a:t>
            </a:r>
            <a:endParaRPr lang="cs-CZ" sz="45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 UAP jsou data o brownfields pořizována pod hlavičkou „Jev 4“</a:t>
            </a:r>
          </a:p>
          <a:p>
            <a:pPr lvl="0"/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OPR je velmi vhodná jednotka pro: </a:t>
            </a:r>
          </a:p>
          <a:p>
            <a:pPr lvl="1"/>
            <a:r>
              <a:rPr lang="cs-CZ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detailní identifikaci jednotlivých brownfields,  </a:t>
            </a:r>
          </a:p>
          <a:p>
            <a:pPr lvl="1"/>
            <a:r>
              <a:rPr lang="cs-CZ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zjišťování vlivu brownfields na místní území, </a:t>
            </a:r>
          </a:p>
          <a:p>
            <a:pPr lvl="1"/>
            <a:r>
              <a:rPr lang="cs-CZ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 zvažování podpory pro brownfields na místní bázi (důležité, zejména tam, kde existuje dobré místní podnikatelské prostředí).</a:t>
            </a:r>
          </a:p>
          <a:p>
            <a:pPr lvl="0"/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to ale naprosto nevhodná jednotka pro zvažování vlivu brownfields na rozvoj regionu. Zde je </a:t>
            </a:r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nutné širší </a:t>
            </a:r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strategický nadhled a vnímat problém na regionální bázi. 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238844" y="6492875"/>
            <a:ext cx="2905156" cy="365125"/>
          </a:xfrm>
        </p:spPr>
        <p:txBody>
          <a:bodyPr/>
          <a:lstStyle/>
          <a:p>
            <a:pPr algn="r"/>
            <a:fld id="{44B7008A-021E-4CF1-82E9-DBAD777752C5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816401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án">
  <a:themeElements>
    <a:clrScheme name="Mediá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á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á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344</TotalTime>
  <Words>735</Words>
  <Application>Microsoft Office PowerPoint</Application>
  <PresentationFormat>Předvádění na obrazovce (4:3)</PresentationFormat>
  <Paragraphs>196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Medián</vt:lpstr>
      <vt:lpstr>Jak na brownfields</vt:lpstr>
      <vt:lpstr>Co jejich rozvoji pomáhá</vt:lpstr>
      <vt:lpstr>Co jsou to brownfields (definice)</vt:lpstr>
      <vt:lpstr>Co jsou to brownfields (definice)</vt:lpstr>
      <vt:lpstr>Jsou informace o brownfields potřebné?  </vt:lpstr>
      <vt:lpstr>  Jsou informace o brownfields potřebné?</vt:lpstr>
      <vt:lpstr>Kdo potřebuje informace o brownfields</vt:lpstr>
      <vt:lpstr>Řečnická otázka </vt:lpstr>
      <vt:lpstr>Komu přísluší brownfields evidovat </vt:lpstr>
      <vt:lpstr>Co umožní evidence jevu 4 v ORP</vt:lpstr>
      <vt:lpstr>Co je potřeba dořešit ohledně evidence </vt:lpstr>
      <vt:lpstr>Právní otázky  </vt:lpstr>
      <vt:lpstr>Podpora „kterých“ brownfields projektů je smysluplná </vt:lpstr>
      <vt:lpstr>Jaké prostředky budou podporovat regeneraci brownfields </vt:lpstr>
      <vt:lpstr>God bless  „SF“ </vt:lpstr>
      <vt:lpstr>Avšak……. </vt:lpstr>
      <vt:lpstr>Snímek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User</dc:creator>
  <cp:lastModifiedBy>User</cp:lastModifiedBy>
  <cp:revision>44</cp:revision>
  <dcterms:created xsi:type="dcterms:W3CDTF">2008-11-02T14:43:01Z</dcterms:created>
  <dcterms:modified xsi:type="dcterms:W3CDTF">2009-09-22T09:23:30Z</dcterms:modified>
</cp:coreProperties>
</file>