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6" r:id="rId3"/>
    <p:sldId id="260" r:id="rId4"/>
    <p:sldId id="262" r:id="rId5"/>
    <p:sldId id="264" r:id="rId6"/>
    <p:sldId id="265" r:id="rId7"/>
    <p:sldId id="267" r:id="rId8"/>
    <p:sldId id="268" r:id="rId9"/>
    <p:sldId id="269" r:id="rId10"/>
    <p:sldId id="277" r:id="rId11"/>
    <p:sldId id="270" r:id="rId12"/>
    <p:sldId id="278" r:id="rId13"/>
    <p:sldId id="275" r:id="rId14"/>
  </p:sldIdLst>
  <p:sldSz cx="9144000" cy="6858000" type="screen4x3"/>
  <p:notesSz cx="6873875" cy="1006157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9293" autoAdjust="0"/>
  </p:normalViewPr>
  <p:slideViewPr>
    <p:cSldViewPr>
      <p:cViewPr varScale="1">
        <p:scale>
          <a:sx n="113" d="100"/>
          <a:sy n="113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8150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94138" y="0"/>
            <a:ext cx="2978150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8B608-9C94-4F59-AF90-D9B9FAE761AA}" type="datetimeFigureOut">
              <a:rPr lang="cs-CZ" smtClean="0"/>
              <a:pPr/>
              <a:t>22.9.2009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556750"/>
            <a:ext cx="2978150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94138" y="9556750"/>
            <a:ext cx="2978150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8D67F0-9665-4086-9BF6-880A63AF5EF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8679" cy="503079"/>
          </a:xfrm>
          <a:prstGeom prst="rect">
            <a:avLst/>
          </a:prstGeom>
        </p:spPr>
        <p:txBody>
          <a:bodyPr vert="horz" lIns="96771" tIns="48385" rIns="96771" bIns="48385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93605" y="0"/>
            <a:ext cx="2978679" cy="503079"/>
          </a:xfrm>
          <a:prstGeom prst="rect">
            <a:avLst/>
          </a:prstGeom>
        </p:spPr>
        <p:txBody>
          <a:bodyPr vert="horz" lIns="96771" tIns="48385" rIns="96771" bIns="48385" rtlCol="0"/>
          <a:lstStyle>
            <a:lvl1pPr algn="r">
              <a:defRPr sz="1300"/>
            </a:lvl1pPr>
          </a:lstStyle>
          <a:p>
            <a:fld id="{0074FBC7-9E10-4923-9FA8-9E1F8D5E9425}" type="datetimeFigureOut">
              <a:rPr lang="cs-CZ" smtClean="0"/>
              <a:pPr/>
              <a:t>22.9.2009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54063"/>
            <a:ext cx="5029200" cy="3773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771" tIns="48385" rIns="96771" bIns="48385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7388" y="4779248"/>
            <a:ext cx="5499100" cy="4527709"/>
          </a:xfrm>
          <a:prstGeom prst="rect">
            <a:avLst/>
          </a:prstGeom>
        </p:spPr>
        <p:txBody>
          <a:bodyPr vert="horz" lIns="96771" tIns="48385" rIns="96771" bIns="48385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556750"/>
            <a:ext cx="2978679" cy="503079"/>
          </a:xfrm>
          <a:prstGeom prst="rect">
            <a:avLst/>
          </a:prstGeom>
        </p:spPr>
        <p:txBody>
          <a:bodyPr vert="horz" lIns="96771" tIns="48385" rIns="96771" bIns="48385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93605" y="9556750"/>
            <a:ext cx="2978679" cy="503079"/>
          </a:xfrm>
          <a:prstGeom prst="rect">
            <a:avLst/>
          </a:prstGeom>
        </p:spPr>
        <p:txBody>
          <a:bodyPr vert="horz" lIns="96771" tIns="48385" rIns="96771" bIns="48385" rtlCol="0" anchor="b"/>
          <a:lstStyle>
            <a:lvl1pPr algn="r">
              <a:defRPr sz="1300"/>
            </a:lvl1pPr>
          </a:lstStyle>
          <a:p>
            <a:fld id="{0D9DD424-FCF1-46BF-B75E-558CC3C5309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B0C1DCE-CDB1-49FE-9328-A84B8CB3926E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3308-2C34-4651-8F20-39856ED0BCED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EF2D4E8-DEC6-4A98-AB5D-902D77950F26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7" name="Obdélní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6D30-9B6F-45C2-9A55-A166512C2DCA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7" name="Obdélní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4075-E9B7-409C-9B31-BD702A56A44D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13" name="Zástupný symbol pro číslo snímku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Zástupný symbol pro zápatí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IURS</a:t>
            </a:r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3D367AB-58A1-43F9-A818-436433353E70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2" name="Zástupný symbol pro zápatí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cs-CZ" smtClean="0"/>
              <a:t>IURS</a:t>
            </a:r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CD3E131-AFF1-4102-BC50-293667A657E6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Zástupný symbol pro zápatí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16" name="Zástupný symbol pro tex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49E02-9314-40B7-B076-7C1F03166167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0252-6B61-4DCD-B233-1C99B4F23F56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04B5A-1625-4371-ACE0-D6922760B334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Obdélní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1" name="Obdélní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64DCF32-B613-4717-81ED-5E8673038500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13" name="Zástupný symbol pro číslo snímku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Zástupný symbol pro zápatí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07D1717-A868-4243-B867-89A963A98EF1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IURS</a:t>
            </a:r>
            <a:endParaRPr lang="cs-CZ"/>
          </a:p>
        </p:txBody>
      </p:sp>
      <p:sp>
        <p:nvSpPr>
          <p:cNvPr id="7" name="Obdélní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B39AC53-E474-49E3-AADD-8CC99059E06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ownfields.cz/" TargetMode="External"/><Relationship Id="rId2" Type="http://schemas.openxmlformats.org/officeDocument/2006/relationships/hyperlink" Target="mailto:Janvotocek@iurs.c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abernet.org.uk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ur.cz/images/konzultacnistredisko/MetodickeNavody/MetodikaUAP/metodika_UAP_20070809.pdf" TargetMode="Externa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643051"/>
            <a:ext cx="7772400" cy="1643073"/>
          </a:xfrm>
        </p:spPr>
        <p:txBody>
          <a:bodyPr>
            <a:normAutofit fontScale="90000"/>
          </a:bodyPr>
          <a:lstStyle/>
          <a:p>
            <a:r>
              <a:rPr lang="cs-CZ" sz="7200" dirty="0" smtClean="0">
                <a:solidFill>
                  <a:schemeClr val="accent6">
                    <a:lumMod val="50000"/>
                  </a:schemeClr>
                </a:solidFill>
              </a:rPr>
              <a:t>Jak </a:t>
            </a:r>
            <a:r>
              <a:rPr lang="cs-CZ" sz="7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cs-CZ" sz="7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cs-CZ" sz="7200" dirty="0" smtClean="0">
                <a:solidFill>
                  <a:schemeClr val="accent6">
                    <a:lumMod val="50000"/>
                  </a:schemeClr>
                </a:solidFill>
              </a:rPr>
              <a:t>EVIDOVAT brownfields</a:t>
            </a:r>
            <a:endParaRPr lang="cs-CZ" sz="7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357562"/>
            <a:ext cx="6400800" cy="2281238"/>
          </a:xfrm>
        </p:spPr>
        <p:txBody>
          <a:bodyPr>
            <a:normAutofit/>
          </a:bodyPr>
          <a:lstStyle/>
          <a:p>
            <a:r>
              <a:rPr lang="cs-CZ" sz="5200" dirty="0" smtClean="0">
                <a:solidFill>
                  <a:schemeClr val="accent2"/>
                </a:solidFill>
                <a:latin typeface="Monotype Corsiva" pitchFamily="66" charset="0"/>
              </a:rPr>
              <a:t>www.</a:t>
            </a:r>
            <a:r>
              <a:rPr lang="cs-CZ" sz="5200" dirty="0" err="1" smtClean="0">
                <a:solidFill>
                  <a:schemeClr val="accent2"/>
                </a:solidFill>
                <a:latin typeface="Monotype Corsiva" pitchFamily="66" charset="0"/>
              </a:rPr>
              <a:t>brownfields.cz</a:t>
            </a:r>
            <a:endParaRPr lang="cs-CZ" sz="5200" dirty="0" smtClean="0">
              <a:solidFill>
                <a:schemeClr val="accent2"/>
              </a:solidFill>
              <a:latin typeface="Monotype Corsiva" pitchFamily="66" charset="0"/>
            </a:endParaRPr>
          </a:p>
          <a:p>
            <a:r>
              <a:rPr lang="cs-CZ" dirty="0" smtClean="0"/>
              <a:t>IURS- Institut pro udržitelný rozvoj sídel o.s.</a:t>
            </a:r>
          </a:p>
          <a:p>
            <a:r>
              <a:rPr lang="cs-CZ" dirty="0" smtClean="0"/>
              <a:t>Ing Jan Votoček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6710033" y="6000767"/>
            <a:ext cx="16946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700"/>
              </a:spcBef>
              <a:buClr>
                <a:srgbClr val="DD8047"/>
              </a:buClr>
              <a:buSzPct val="60000"/>
            </a:pPr>
            <a:r>
              <a:rPr lang="cs-CZ" sz="5400" dirty="0">
                <a:solidFill>
                  <a:srgbClr val="DD8047"/>
                </a:solidFill>
                <a:latin typeface="Monotype Corsiva" pitchFamily="66" charset="0"/>
              </a:rPr>
              <a:t>IURS</a:t>
            </a: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Druhy evidence / </a:t>
            </a:r>
            <a:r>
              <a:rPr lang="cs-CZ" b="1" dirty="0" smtClean="0"/>
              <a:t>3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7286644" y="6492875"/>
            <a:ext cx="1857356" cy="365125"/>
          </a:xfrm>
        </p:spPr>
        <p:txBody>
          <a:bodyPr/>
          <a:lstStyle/>
          <a:p>
            <a:pPr algn="r"/>
            <a:fld id="{96496D30-9B6F-45C2-9A55-A166512C2DCA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 dirty="0">
              <a:solidFill>
                <a:schemeClr val="accent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214282" y="6286520"/>
            <a:ext cx="1928826" cy="365125"/>
          </a:xfrm>
        </p:spPr>
        <p:txBody>
          <a:bodyPr/>
          <a:lstStyle/>
          <a:p>
            <a:pPr algn="l"/>
            <a:r>
              <a:rPr lang="cs-CZ" sz="40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40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>
          <a:xfrm>
            <a:off x="642910" y="1643050"/>
            <a:ext cx="8153400" cy="4786346"/>
          </a:xfrm>
        </p:spPr>
        <p:txBody>
          <a:bodyPr>
            <a:normAutofit/>
          </a:bodyPr>
          <a:lstStyle/>
          <a:p>
            <a:pPr lvl="0"/>
            <a:r>
              <a:rPr lang="cs-CZ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Detailní </a:t>
            </a:r>
            <a:r>
              <a:rPr lang="cs-CZ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evidence: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loužící zejména pro přípravu projektů</a:t>
            </a:r>
          </a:p>
          <a:p>
            <a:pPr lvl="2"/>
            <a:r>
              <a:rPr lang="cs-CZ" sz="2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evidence </a:t>
            </a:r>
            <a:r>
              <a:rPr lang="cs-CZ" sz="2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 výběr pilotních projektů</a:t>
            </a:r>
          </a:p>
          <a:p>
            <a:pPr lvl="2"/>
            <a:r>
              <a:rPr lang="cs-CZ" sz="2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evidence pro specifické portfolio brownfields</a:t>
            </a:r>
          </a:p>
          <a:p>
            <a:pPr lvl="2"/>
            <a:r>
              <a:rPr lang="cs-CZ" sz="2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evidence pro prodej/nákup brownfields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evidence je specifická 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komplexitě každého brownfields a druhu/pohledu jeho 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zkoumání</a:t>
            </a:r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648" y="142852"/>
            <a:ext cx="8153400" cy="1076348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Kdo by měl evidenci „vlastnit“ a provozovat 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6929454" y="6492875"/>
            <a:ext cx="2024058" cy="365125"/>
          </a:xfrm>
        </p:spPr>
        <p:txBody>
          <a:bodyPr/>
          <a:lstStyle/>
          <a:p>
            <a:pPr algn="r"/>
            <a:fld id="{96496D30-9B6F-45C2-9A55-A166512C2DCA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>
              <a:solidFill>
                <a:schemeClr val="accent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1" y="6492875"/>
            <a:ext cx="3000364" cy="365125"/>
          </a:xfrm>
        </p:spPr>
        <p:txBody>
          <a:bodyPr/>
          <a:lstStyle/>
          <a:p>
            <a:pPr algn="l"/>
            <a:r>
              <a:rPr lang="cs-CZ" sz="28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28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11</a:t>
            </a:fld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>
          <a:xfrm>
            <a:off x="642910" y="1500174"/>
            <a:ext cx="8286808" cy="535782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  předešle uvedeného vyplývá, že „vlastníkem“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evidence brownfields jsou v současné době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jednotlivá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ORP, ale že by jim měl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být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ve skutečnosti region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jelikož region evidenci potřebuje jak z hlediska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UP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tak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zejména z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 hlediska ekonomického a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strategického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rozvoje. </a:t>
            </a:r>
            <a:endParaRPr lang="cs-CZ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Některé regiony si centrální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databáze GIS vrstev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vytvářejí (</a:t>
            </a:r>
            <a:r>
              <a:rPr lang="cs-CZ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svotky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z </a:t>
            </a:r>
            <a:r>
              <a:rPr lang="cs-CZ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ORPs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), avšak měřítko regionálních výstupů (výkresy) zobrazení brownfields problematiky neumožňuje.</a:t>
            </a:r>
            <a:endParaRPr lang="cs-CZ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otázkou 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také zůstává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měl li by zájem regionu končit řekněme na úrovni brownfields velikosti ½ ha nebo 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</a:t>
            </a:r>
            <a:endParaRPr lang="cs-CZ" sz="28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648" y="142852"/>
            <a:ext cx="8153400" cy="1076348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Měřítko evidence</a:t>
            </a:r>
            <a:r>
              <a:rPr lang="cs-CZ" b="1" dirty="0" smtClean="0"/>
              <a:t/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6929454" y="6492875"/>
            <a:ext cx="2024058" cy="365125"/>
          </a:xfrm>
        </p:spPr>
        <p:txBody>
          <a:bodyPr/>
          <a:lstStyle/>
          <a:p>
            <a:pPr algn="r"/>
            <a:fld id="{96496D30-9B6F-45C2-9A55-A166512C2DCA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>
              <a:solidFill>
                <a:schemeClr val="accent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1" y="6492875"/>
            <a:ext cx="3000364" cy="365125"/>
          </a:xfrm>
        </p:spPr>
        <p:txBody>
          <a:bodyPr/>
          <a:lstStyle/>
          <a:p>
            <a:pPr algn="l"/>
            <a:r>
              <a:rPr lang="cs-CZ" sz="28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28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12</a:t>
            </a:fld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>
          <a:xfrm>
            <a:off x="642910" y="1500174"/>
            <a:ext cx="8286808" cy="5357826"/>
          </a:xfrm>
        </p:spPr>
        <p:txBody>
          <a:bodyPr>
            <a:normAutofit fontScale="92500" lnSpcReduction="20000"/>
          </a:bodyPr>
          <a:lstStyle/>
          <a:p>
            <a:r>
              <a:rPr lang="cs-CZ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Evidence CzechInvest například eviduje nemovitosti od 1ha </a:t>
            </a:r>
          </a:p>
          <a:p>
            <a:r>
              <a:rPr lang="cs-CZ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Jiné evidence užívaly menší měřítko, od ½ ha</a:t>
            </a:r>
          </a:p>
          <a:p>
            <a:r>
              <a:rPr lang="cs-CZ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Rozhodnutí od jaké velikosti identifikovat brownfields se různí a to zejména proto, že se evidence </a:t>
            </a:r>
            <a:r>
              <a:rPr lang="cs-CZ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 </a:t>
            </a:r>
            <a:r>
              <a:rPr lang="cs-CZ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pořizovaly </a:t>
            </a:r>
            <a:r>
              <a:rPr lang="cs-CZ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 různých </a:t>
            </a:r>
            <a:r>
              <a:rPr lang="cs-CZ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důvodů (například CzechInvest evidence orientovaná zejména na podporu absorpce OPPI a také, že cena evidence je  poměrně vysoká.</a:t>
            </a:r>
          </a:p>
          <a:p>
            <a:r>
              <a:rPr lang="cs-CZ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</a:t>
            </a:r>
            <a:r>
              <a:rPr lang="cs-CZ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kušenosti </a:t>
            </a:r>
            <a:r>
              <a:rPr lang="cs-CZ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 „absolutní evidencí“ (i brownfields menší než ½ ha) ukazují, že zejména ve venkovských regionech se počet brownfields menších než ½ha rovná počtu všech větších brownfields (= 100% nárůst). </a:t>
            </a:r>
            <a:endParaRPr lang="cs-CZ" sz="26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cs-CZ" sz="23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</a:t>
            </a:r>
            <a:r>
              <a:rPr lang="cs-CZ" sz="23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  menších obcích  i takto malá brownfields mohou představovat veřejné riziko, které </a:t>
            </a:r>
            <a:r>
              <a:rPr lang="cs-CZ" sz="23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by nemuselo být </a:t>
            </a:r>
            <a:r>
              <a:rPr lang="cs-CZ" sz="23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 regionální evidenci postižitelné</a:t>
            </a:r>
            <a:r>
              <a:rPr lang="cs-CZ" sz="23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pPr lvl="1"/>
            <a:r>
              <a:rPr lang="cs-CZ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Evidence brownfields </a:t>
            </a:r>
            <a:r>
              <a:rPr lang="cs-CZ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pod ½ </a:t>
            </a:r>
            <a:r>
              <a:rPr lang="cs-CZ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umožní také zvažovat určité </a:t>
            </a:r>
            <a:r>
              <a:rPr lang="cs-CZ" sz="24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mitigační</a:t>
            </a:r>
            <a:r>
              <a:rPr lang="cs-CZ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cs-CZ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programy, cílené zejména </a:t>
            </a:r>
            <a:r>
              <a:rPr lang="cs-CZ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</a:t>
            </a:r>
            <a:r>
              <a:rPr lang="cs-CZ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malých obcích.</a:t>
            </a:r>
            <a:endParaRPr lang="cs-CZ" sz="2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endParaRPr lang="cs-CZ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496D30-9B6F-45C2-9A55-A166512C2DCA}" type="datetime1">
              <a:rPr lang="cs-CZ" smtClean="0">
                <a:solidFill>
                  <a:schemeClr val="accent2"/>
                </a:solidFill>
              </a:rPr>
              <a:pPr algn="r"/>
              <a:t>22.9.2009</a:t>
            </a:fld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cs-CZ" sz="40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40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13</a:t>
            </a:fld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>
          <a:xfrm>
            <a:off x="571472" y="1357298"/>
            <a:ext cx="8153400" cy="4495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s-CZ" dirty="0" smtClean="0"/>
              <a:t> </a:t>
            </a:r>
          </a:p>
          <a:p>
            <a:pPr algn="ctr">
              <a:buNone/>
            </a:pPr>
            <a:endParaRPr lang="cs-CZ" dirty="0" smtClean="0"/>
          </a:p>
          <a:p>
            <a:pPr algn="ctr">
              <a:buNone/>
            </a:pPr>
            <a:r>
              <a:rPr lang="cs-CZ" sz="6000" dirty="0" smtClean="0"/>
              <a:t> </a:t>
            </a:r>
            <a:r>
              <a:rPr lang="cs-CZ" sz="6000" dirty="0" smtClean="0">
                <a:solidFill>
                  <a:schemeClr val="accent2"/>
                </a:solidFill>
              </a:rPr>
              <a:t>Děkuji Vám za pozornost</a:t>
            </a:r>
          </a:p>
          <a:p>
            <a:pPr algn="ctr">
              <a:buNone/>
            </a:pPr>
            <a:endParaRPr lang="cs-CZ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>
              <a:buNone/>
            </a:pPr>
            <a:r>
              <a:rPr lang="cs-CZ" sz="2400" dirty="0" smtClean="0">
                <a:solidFill>
                  <a:srgbClr val="FFC000"/>
                </a:solidFill>
              </a:rPr>
              <a:t>Ing Jan Votoček</a:t>
            </a:r>
          </a:p>
          <a:p>
            <a:pPr algn="ctr">
              <a:buNone/>
            </a:pPr>
            <a:r>
              <a:rPr lang="cs-CZ" sz="2400" dirty="0" smtClean="0">
                <a:solidFill>
                  <a:srgbClr val="FFC000"/>
                </a:solidFill>
              </a:rPr>
              <a:t>271 724 572</a:t>
            </a:r>
            <a:endParaRPr lang="cs-CZ" sz="2400" dirty="0" smtClean="0">
              <a:solidFill>
                <a:srgbClr val="FFC000"/>
              </a:solidFill>
            </a:endParaRPr>
          </a:p>
          <a:p>
            <a:pPr algn="ctr">
              <a:buNone/>
            </a:pPr>
            <a:r>
              <a:rPr lang="cs-CZ" sz="2400" dirty="0" smtClean="0">
                <a:solidFill>
                  <a:schemeClr val="bg1">
                    <a:lumMod val="65000"/>
                  </a:schemeClr>
                </a:solidFill>
                <a:hlinkClick r:id="rId2"/>
              </a:rPr>
              <a:t>Janvotocek@</a:t>
            </a:r>
            <a:r>
              <a:rPr lang="cs-CZ" sz="2400" dirty="0" err="1" smtClean="0">
                <a:solidFill>
                  <a:schemeClr val="bg1">
                    <a:lumMod val="65000"/>
                  </a:schemeClr>
                </a:solidFill>
                <a:hlinkClick r:id="rId2"/>
              </a:rPr>
              <a:t>iurs.cz</a:t>
            </a:r>
            <a:endParaRPr lang="cs-CZ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>
              <a:buNone/>
            </a:pPr>
            <a:r>
              <a:rPr lang="cs-CZ" sz="2400" dirty="0" smtClean="0">
                <a:solidFill>
                  <a:schemeClr val="bg1">
                    <a:lumMod val="65000"/>
                  </a:schemeClr>
                </a:solidFill>
                <a:hlinkClick r:id="rId3"/>
              </a:rPr>
              <a:t>www.</a:t>
            </a:r>
            <a:r>
              <a:rPr lang="cs-CZ" sz="2400" dirty="0" err="1" smtClean="0">
                <a:solidFill>
                  <a:schemeClr val="bg1">
                    <a:lumMod val="65000"/>
                  </a:schemeClr>
                </a:solidFill>
                <a:hlinkClick r:id="rId3"/>
              </a:rPr>
              <a:t>brownfields.cz</a:t>
            </a:r>
            <a:endParaRPr lang="cs-CZ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>
              <a:buNone/>
            </a:pPr>
            <a:endParaRPr lang="cs-CZ" sz="2400" dirty="0" smtClean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Co jsou to brownfields (</a:t>
            </a:r>
            <a:r>
              <a:rPr lang="cs-CZ" dirty="0" smtClean="0"/>
              <a:t>definice - </a:t>
            </a:r>
            <a:r>
              <a:rPr lang="cs-CZ" sz="3100" b="1" dirty="0" smtClean="0">
                <a:solidFill>
                  <a:schemeClr val="accent2"/>
                </a:solidFill>
              </a:rPr>
              <a:t>znova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6D30-9B6F-45C2-9A55-A166512C2DCA}" type="datetime1">
              <a:rPr lang="cs-CZ" smtClean="0"/>
              <a:pPr/>
              <a:t>22.9.2009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IURS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>
          <a:xfrm>
            <a:off x="642910" y="1571612"/>
            <a:ext cx="8153400" cy="50006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cs-CZ" sz="3500" b="1" dirty="0" smtClean="0">
                <a:solidFill>
                  <a:schemeClr val="accent2"/>
                </a:solidFill>
              </a:rPr>
              <a:t>Definice brownfields aplikovaná v EU </a:t>
            </a:r>
          </a:p>
          <a:p>
            <a:pPr>
              <a:buNone/>
            </a:pPr>
            <a:r>
              <a:rPr lang="cs-CZ" sz="900" dirty="0" smtClean="0"/>
              <a:t>	Viz Projekt CABERNET viz </a:t>
            </a:r>
            <a:r>
              <a:rPr lang="cs-CZ" sz="900" dirty="0" smtClean="0">
                <a:hlinkClick r:id="rId2"/>
              </a:rPr>
              <a:t>www.</a:t>
            </a:r>
            <a:r>
              <a:rPr lang="cs-CZ" sz="900" dirty="0" err="1" smtClean="0">
                <a:hlinkClick r:id="rId2"/>
              </a:rPr>
              <a:t>cabernet.org.uk</a:t>
            </a:r>
            <a:endParaRPr lang="cs-CZ" sz="900" dirty="0" smtClean="0"/>
          </a:p>
          <a:p>
            <a:pPr>
              <a:buNone/>
            </a:pPr>
            <a:endParaRPr lang="cs-CZ" sz="1100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cs-CZ" sz="2400" b="1" dirty="0" smtClean="0">
                <a:solidFill>
                  <a:schemeClr val="accent1"/>
                </a:solidFill>
              </a:rPr>
              <a:t>Brownfields jsou pozemky a nemovitosti které:</a:t>
            </a:r>
          </a:p>
          <a:p>
            <a:pPr lvl="1"/>
            <a:r>
              <a:rPr lang="cs-CZ" sz="2500" b="1" dirty="0" smtClean="0">
                <a:solidFill>
                  <a:schemeClr val="tx2"/>
                </a:solidFill>
              </a:rPr>
              <a:t>byly dotčeny svým předchozím využitím nebo předchozím využitím okolí</a:t>
            </a:r>
          </a:p>
          <a:p>
            <a:pPr lvl="1"/>
            <a:r>
              <a:rPr lang="cs-CZ" sz="2500" b="1" dirty="0" smtClean="0">
                <a:solidFill>
                  <a:schemeClr val="tx2"/>
                </a:solidFill>
              </a:rPr>
              <a:t>jsou zchátralé nebo využité pouze částečně</a:t>
            </a:r>
          </a:p>
          <a:p>
            <a:pPr lvl="1"/>
            <a:r>
              <a:rPr lang="cs-CZ" sz="2500" b="1" dirty="0" smtClean="0">
                <a:solidFill>
                  <a:schemeClr val="tx2"/>
                </a:solidFill>
              </a:rPr>
              <a:t>nacházejí se zejména v urbanizovaném území </a:t>
            </a:r>
          </a:p>
          <a:p>
            <a:pPr lvl="1"/>
            <a:r>
              <a:rPr lang="cs-CZ" sz="2500" b="1" dirty="0" smtClean="0">
                <a:solidFill>
                  <a:schemeClr val="tx2"/>
                </a:solidFill>
              </a:rPr>
              <a:t>vyžadují určitou intervenci, mají-li být znovu smysluplně využívány </a:t>
            </a:r>
          </a:p>
          <a:p>
            <a:pPr lvl="1"/>
            <a:r>
              <a:rPr lang="cs-CZ" sz="2500" b="1" dirty="0" smtClean="0">
                <a:solidFill>
                  <a:schemeClr val="tx2"/>
                </a:solidFill>
              </a:rPr>
              <a:t>mohou mít skutečné nebo domnělé problémy s ekologickým znečištěním </a:t>
            </a:r>
          </a:p>
          <a:p>
            <a:pPr>
              <a:buNone/>
            </a:pPr>
            <a:r>
              <a:rPr lang="cs-CZ" sz="2800" b="1" dirty="0" smtClean="0">
                <a:solidFill>
                  <a:schemeClr val="accent2"/>
                </a:solidFill>
              </a:rPr>
              <a:t>POZOR: identifikovat co je a co není brownfield je věc  </a:t>
            </a:r>
          </a:p>
          <a:p>
            <a:pPr>
              <a:buNone/>
            </a:pPr>
            <a:r>
              <a:rPr lang="cs-CZ" sz="2800" b="1" dirty="0" smtClean="0">
                <a:solidFill>
                  <a:schemeClr val="accent2"/>
                </a:solidFill>
              </a:rPr>
              <a:t>subjektivního odborného názoru !!!!!!!!!!!!!!!!!!!!!!!!!!!!!!!!</a:t>
            </a:r>
          </a:p>
          <a:p>
            <a:pPr>
              <a:buNone/>
            </a:pPr>
            <a:endParaRPr lang="cs-CZ" sz="900" dirty="0" smtClean="0"/>
          </a:p>
          <a:p>
            <a:endParaRPr lang="cs-CZ" sz="9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20" y="228600"/>
            <a:ext cx="8858280" cy="9906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Kdo </a:t>
            </a:r>
            <a:r>
              <a:rPr lang="cs-CZ" b="1" dirty="0" smtClean="0"/>
              <a:t>potřebuje </a:t>
            </a:r>
            <a:r>
              <a:rPr lang="cs-CZ" b="1" dirty="0" smtClean="0"/>
              <a:t>informace o brownfields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612648" y="1357298"/>
            <a:ext cx="8153400" cy="473870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cs-CZ" b="1" dirty="0" smtClean="0"/>
              <a:t> </a:t>
            </a:r>
            <a:endParaRPr lang="cs-CZ" b="1" dirty="0"/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Útvary územního rozvoje aby získaly informace o podvyužitém území a mohly v územně plánovací dokumentaci (UPD) navrhovat pro ně řešení.</a:t>
            </a: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Útvary strategického rozvoje aby získaly informace o rozvojových barierách v obcích a v regionu a nastavily vhodné strategie, priority a vhodné nástroje, jež by dopady brownfields omezovaly.</a:t>
            </a: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Investoři aby si snížili rizika svých investičních rozhodnutí.</a:t>
            </a: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Majitelé:</a:t>
            </a:r>
          </a:p>
          <a:p>
            <a:pPr lvl="1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aby si uvědomili situaci svých brownfields,</a:t>
            </a:r>
          </a:p>
          <a:p>
            <a:pPr lvl="1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aby mohli tam, kde je to smysluplné, obdržet marketingovou veřejnou podporu, nebo podporu přípravy projektu (je to v zájmu nás všech aby jejich brownfields již brownfields nebyla)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122D3DF-DE84-4FBE-9790-756DCEE36AF9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 dirty="0">
              <a:solidFill>
                <a:schemeClr val="accent2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28596" y="6286520"/>
            <a:ext cx="5421083" cy="365125"/>
          </a:xfrm>
        </p:spPr>
        <p:txBody>
          <a:bodyPr/>
          <a:lstStyle/>
          <a:p>
            <a:pPr algn="l"/>
            <a:r>
              <a:rPr lang="cs-CZ" sz="40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40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Komu přísluší brownfields evidovat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500174"/>
            <a:ext cx="8686800" cy="5572164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z="4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CzechInvest </a:t>
            </a:r>
            <a:r>
              <a:rPr lang="cs-CZ" sz="4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chtěl, </a:t>
            </a:r>
            <a:r>
              <a:rPr lang="cs-CZ" sz="4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avšak může </a:t>
            </a:r>
            <a:r>
              <a:rPr lang="cs-CZ" sz="45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řešit jen velmi úzký segment brownfields </a:t>
            </a:r>
            <a:r>
              <a:rPr lang="cs-CZ" sz="4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cs-CZ" sz="45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cc</a:t>
            </a:r>
            <a:r>
              <a:rPr lang="cs-CZ" sz="4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cs-CZ" sz="45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  <a:r>
              <a:rPr lang="cs-CZ" sz="4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%)</a:t>
            </a:r>
            <a:endParaRPr lang="cs-CZ" sz="45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/>
            <a:r>
              <a:rPr lang="cs-CZ" sz="45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Nový stavební zákon staví problematiku identifikace brownfields do úrovně  </a:t>
            </a:r>
            <a:r>
              <a:rPr lang="cs-CZ" sz="4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ORP</a:t>
            </a:r>
            <a:endParaRPr lang="cs-CZ" sz="45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/>
            <a:r>
              <a:rPr lang="cs-CZ" sz="45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 UAP jsou data o brownfields pořizována pod hlavičkou „Jev 4“</a:t>
            </a:r>
          </a:p>
          <a:p>
            <a:pPr lvl="0"/>
            <a:r>
              <a:rPr lang="cs-CZ" sz="4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Téměř </a:t>
            </a:r>
            <a:r>
              <a:rPr lang="cs-CZ" sz="45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 všech </a:t>
            </a:r>
            <a:r>
              <a:rPr lang="cs-CZ" sz="4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obcích a regionech </a:t>
            </a:r>
            <a:r>
              <a:rPr lang="cs-CZ" sz="45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dnes existují „jakés takés“ evidence brownfields zejména pro potřeby útvarů strategického rozvoje. Ve všech </a:t>
            </a:r>
            <a:r>
              <a:rPr lang="cs-CZ" sz="4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obcích a regionech </a:t>
            </a:r>
            <a:r>
              <a:rPr lang="cs-CZ" sz="45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ale dnes také existují data identifikující brownfields v rámci naplňování sběru informací pro UAP.</a:t>
            </a:r>
          </a:p>
          <a:p>
            <a:pPr lvl="0"/>
            <a:r>
              <a:rPr lang="cs-CZ" sz="45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Útvary územního rozvoje a útvary strategického či ekonomického rozvoje jsou však obvykle dvě rozdílné entity, jedna více včleněna do správní působnosti, druhá do samosprávné působnosti regionu. Výsledkem je, že spolu tyto útvary příliš nekomunikují a data o brownfields nesdílejí.</a:t>
            </a:r>
          </a:p>
          <a:p>
            <a:pPr lvl="0"/>
            <a:r>
              <a:rPr lang="cs-CZ" sz="4500" b="1" dirty="0">
                <a:solidFill>
                  <a:schemeClr val="accent2"/>
                </a:solidFill>
              </a:rPr>
              <a:t>Proto se dnes v každém regionu nalézají dvě neporovnatelné, neúplné a špatně využitelné evidence brownfields, obě pořízené za peníze daňového poplatníka</a:t>
            </a:r>
            <a:r>
              <a:rPr lang="cs-CZ" sz="4500" b="1" dirty="0" smtClean="0">
                <a:solidFill>
                  <a:schemeClr val="accent2"/>
                </a:solidFill>
              </a:rPr>
              <a:t>!!!!!!!</a:t>
            </a:r>
            <a:endParaRPr lang="cs-CZ" sz="4500" b="1" dirty="0">
              <a:solidFill>
                <a:schemeClr val="accent2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238844" y="6492875"/>
            <a:ext cx="2905156" cy="365125"/>
          </a:xfrm>
        </p:spPr>
        <p:txBody>
          <a:bodyPr/>
          <a:lstStyle/>
          <a:p>
            <a:pPr algn="r"/>
            <a:fld id="{44B7008A-021E-4CF1-82E9-DBAD777752C5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 dirty="0">
              <a:solidFill>
                <a:schemeClr val="accent2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5816401" cy="365125"/>
          </a:xfrm>
        </p:spPr>
        <p:txBody>
          <a:bodyPr/>
          <a:lstStyle/>
          <a:p>
            <a:pPr algn="l"/>
            <a:r>
              <a:rPr lang="cs-CZ" sz="28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28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642942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Problémy s evidencí v rámci „Jevu 4“ /1 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500034" y="1428736"/>
            <a:ext cx="8358246" cy="5643602"/>
          </a:xfrm>
        </p:spPr>
        <p:txBody>
          <a:bodyPr>
            <a:normAutofit fontScale="70000" lnSpcReduction="20000"/>
          </a:bodyPr>
          <a:lstStyle/>
          <a:p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„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Jev 4“ požaduje evidenci „Ploch k obnově nebo opětovnému využití znehodnoceného území“ (vyhláška 500/2006, příloha 1, část A, sledovaný Jev 4). Tento pojem v sobě také zahrnuje plochy označované jako „brownfields“.  </a:t>
            </a: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Neexistuje však definice, ani metodický výklad co vše je „plocha k obnově“ a co vše je „plocha k opětovnému využití“ a co vše může být „znehodnocené území“a tudíž není ze znění vyhlášky jasné, co vlastně evidovat a žádný metodický pokyn to zatím neobjasňuje.</a:t>
            </a: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Dle metodického pokynu MMR týkajícího se UAP viz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cs-CZ" b="1" u="sng" dirty="0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www.</a:t>
            </a:r>
            <a:r>
              <a:rPr lang="cs-CZ" b="1" u="sng" dirty="0" err="1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uur.cz</a:t>
            </a:r>
            <a:r>
              <a:rPr lang="cs-CZ" b="1" u="sng" dirty="0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/</a:t>
            </a:r>
            <a:r>
              <a:rPr lang="cs-CZ" b="1" u="sng" dirty="0" err="1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images</a:t>
            </a:r>
            <a:r>
              <a:rPr lang="cs-CZ" b="1" u="sng" dirty="0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/</a:t>
            </a:r>
            <a:r>
              <a:rPr lang="cs-CZ" b="1" u="sng" dirty="0" err="1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konzultacnistredisko</a:t>
            </a:r>
            <a:r>
              <a:rPr lang="cs-CZ" b="1" u="sng" dirty="0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/</a:t>
            </a:r>
            <a:r>
              <a:rPr lang="cs-CZ" b="1" u="sng" dirty="0" err="1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MetodickeNavody</a:t>
            </a:r>
            <a:r>
              <a:rPr lang="cs-CZ" b="1" u="sng" dirty="0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/</a:t>
            </a:r>
            <a:r>
              <a:rPr lang="cs-CZ" b="1" u="sng" dirty="0" err="1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MetodikaUAP</a:t>
            </a:r>
            <a:r>
              <a:rPr lang="cs-CZ" b="1" u="sng" dirty="0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/metodika_UAP_20070809.pdf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, podkladem pro identifikaci těchto ploch v rámci „Jevu 4“ má být platný ÚP a v případě nemá li obec platný ÚP, zjišťuje se místním průzkumem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Jen velmi málo platných ÚP brownfields, nebo i „</a:t>
            </a:r>
            <a:r>
              <a:rPr lang="cs-CZ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přestavbová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území“ zobrazuje.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cs-CZ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Navíc, ÚP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dokument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 horizontem 10 let a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stěží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zachytí dynamiku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změn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vztahujících se k evidenci „Jevu 4“. Evidence ÚAP se obnovuje v 2 ročním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horizontu. Data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poskytnutá ÚP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jsou pro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potřeby ÚAP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naprosto nedostačující a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měla  by být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vždy doplněna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místním průzkumem.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FFDAACE4-40C4-4EA6-8418-5D3E5AE42560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 dirty="0">
              <a:solidFill>
                <a:schemeClr val="accent2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42844" y="6357958"/>
            <a:ext cx="5421083" cy="365125"/>
          </a:xfrm>
        </p:spPr>
        <p:txBody>
          <a:bodyPr/>
          <a:lstStyle/>
          <a:p>
            <a:pPr algn="l"/>
            <a:r>
              <a:rPr lang="cs-CZ" sz="28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28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9001156" cy="719158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Problémy s evidencí v rámci „Jevu 4“ /2 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571472" y="1714488"/>
            <a:ext cx="8153400" cy="5143512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cs-CZ" b="1" dirty="0">
                <a:solidFill>
                  <a:schemeClr val="accent2"/>
                </a:solidFill>
              </a:rPr>
              <a:t>V rámci „Jevu 4“ se navíc objevují 4 různé okruhy informací:</a:t>
            </a:r>
          </a:p>
          <a:p>
            <a:pPr lvl="1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první okruh je evidence „ploch k obnově nebo opětovnému využití znehodnoceného území“ tak jak jsou uvedeny v ÚP,</a:t>
            </a:r>
          </a:p>
          <a:p>
            <a:pPr lvl="1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druhý okruh je evidence „brownfields“ jako podklad pro místní šetření „ploch k obnově nebo opětovnému využití znehodnoceného území, </a:t>
            </a:r>
          </a:p>
          <a:p>
            <a:pPr lvl="1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třetí okruh je evidence vyvolaných změn v území určených k opětovnému využití nad rámec brownfields, </a:t>
            </a:r>
          </a:p>
          <a:p>
            <a:pPr lvl="1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čtvrtý okruh je evidence „ploch k obnově nebo opětovnému využití znehodnoceného území“ nad rámec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ÚP (budoucí </a:t>
            </a:r>
            <a:r>
              <a:rPr lang="cs-CZ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přestavbové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plochy).</a:t>
            </a:r>
            <a:endParaRPr lang="cs-CZ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Jevy v UAP, které nemají  známé poskytovatele jsou pořizovány průzkumy a rozbory území. Toto je však </a:t>
            </a:r>
            <a:r>
              <a:rPr lang="cs-CZ" b="1" dirty="0">
                <a:solidFill>
                  <a:schemeClr val="accent2"/>
                </a:solidFill>
              </a:rPr>
              <a:t>„odborný výkon“.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Proto je identifikace „Jevu 4“ zatím vhodná činnost pouze pro architekta s územní specializací anebo pracovníka konajícího tuto činnost pod jeho dozorem.</a:t>
            </a:r>
          </a:p>
          <a:p>
            <a:pPr lvl="0"/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Určit co je a co není brownfields je věc subjektivního úsudku. Aby sebraná data byla vypovídající  a porovnatelná je nutné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sjednotit přístupy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evidujících poučením anebo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alespoň metodickým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pokynem.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357950" y="6357958"/>
            <a:ext cx="2667000" cy="365125"/>
          </a:xfrm>
        </p:spPr>
        <p:txBody>
          <a:bodyPr/>
          <a:lstStyle/>
          <a:p>
            <a:pPr algn="r"/>
            <a:fld id="{DB54D941-7EA4-4080-89D7-68AD77CD3F1A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 dirty="0">
              <a:solidFill>
                <a:schemeClr val="accent2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42844" y="6357958"/>
            <a:ext cx="5816401" cy="365125"/>
          </a:xfrm>
        </p:spPr>
        <p:txBody>
          <a:bodyPr/>
          <a:lstStyle/>
          <a:p>
            <a:pPr algn="l"/>
            <a:r>
              <a:rPr lang="cs-CZ" sz="28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28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Jak je potřeba evidovat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496D30-9B6F-45C2-9A55-A166512C2DCA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 dirty="0">
              <a:solidFill>
                <a:schemeClr val="accent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cs-CZ" sz="40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40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cs-CZ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nutné evidovat: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 prostředí GIS,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 otevřených datových formátech, 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 návazností na různé atributy potřebné pro analytiku různého druhu,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sjednotit přístup evidujících (školení, poučení v úrovni ORP),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srovnatelně (školení a poučení v úrovni regionu),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usměrnit evidenci nejlépe národním metodickým pokynem.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648" y="428604"/>
            <a:ext cx="8153400" cy="790596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Druhy evidence / 1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7572396" y="6492875"/>
            <a:ext cx="1571604" cy="365125"/>
          </a:xfrm>
        </p:spPr>
        <p:txBody>
          <a:bodyPr/>
          <a:lstStyle/>
          <a:p>
            <a:pPr algn="r"/>
            <a:fld id="{96496D30-9B6F-45C2-9A55-A166512C2DCA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 dirty="0">
              <a:solidFill>
                <a:schemeClr val="accent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142845" y="6500835"/>
            <a:ext cx="1428760" cy="396852"/>
          </a:xfrm>
        </p:spPr>
        <p:txBody>
          <a:bodyPr/>
          <a:lstStyle/>
          <a:p>
            <a:pPr algn="l"/>
            <a:r>
              <a:rPr lang="cs-CZ" sz="280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280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8</a:t>
            </a:fld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>
          <a:xfrm>
            <a:off x="357158" y="1214422"/>
            <a:ext cx="8643998" cy="564357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cs-CZ" sz="3200" b="1" dirty="0" smtClean="0"/>
              <a:t>   Základní </a:t>
            </a:r>
            <a:r>
              <a:rPr lang="cs-CZ" sz="3200" b="1" dirty="0" smtClean="0"/>
              <a:t>evidence identifikuje zejména: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identifikace 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(místní šetření a osobní úsudek),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lokace 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(místní šetření a GIS),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rozsah (místní šetření a GIS nástroje),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druh využití a % využití (místní šetření a osobní úsudek),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datum odkdy se jedná o brownfield (místní šetření),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datum kdy prvně evidováno a 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kdy z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 evidence vyřazeno (vyplývá z analytiky informací databáze),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stav zchátralosti (foto, místní šetření a osobní úsudek),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druh vlastnictví a počet vlastníků (analytika údajů katastru nemovitostí),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skutečná 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zastavěnost a 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objem budov (vyplývá z 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GIS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analytiky </a:t>
            </a:r>
            <a:r>
              <a:rPr lang="cs-CZ" sz="2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orotofotomapy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fotografií  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 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místního šetření),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stávající využití území v UPD (UP),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záměr vlastníka (místní šetření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),</a:t>
            </a: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ředcházející využití a možné ekologické škody</a:t>
            </a:r>
            <a:endParaRPr lang="cs-CZ" sz="28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kategorie brownfield (subjektivní posouzení oborníka nebo objektivní analýza specifických atributů týkajících se brownfield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).</a:t>
            </a:r>
          </a:p>
          <a:p>
            <a:pPr lvl="1"/>
            <a:endParaRPr lang="cs-CZ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Druhy evidence / 2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7286644" y="6492875"/>
            <a:ext cx="1857356" cy="365125"/>
          </a:xfrm>
        </p:spPr>
        <p:txBody>
          <a:bodyPr/>
          <a:lstStyle/>
          <a:p>
            <a:pPr algn="r"/>
            <a:fld id="{96496D30-9B6F-45C2-9A55-A166512C2DCA}" type="datetime1">
              <a:rPr lang="cs-CZ" sz="1000" smtClean="0">
                <a:solidFill>
                  <a:schemeClr val="accent2"/>
                </a:solidFill>
              </a:rPr>
              <a:pPr algn="r"/>
              <a:t>22.9.2009</a:t>
            </a:fld>
            <a:endParaRPr lang="cs-CZ" sz="1000" dirty="0">
              <a:solidFill>
                <a:schemeClr val="accent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214282" y="6286520"/>
            <a:ext cx="1928826" cy="365125"/>
          </a:xfrm>
        </p:spPr>
        <p:txBody>
          <a:bodyPr/>
          <a:lstStyle/>
          <a:p>
            <a:pPr algn="l"/>
            <a:r>
              <a:rPr lang="cs-CZ" sz="4000" dirty="0" smtClean="0">
                <a:solidFill>
                  <a:schemeClr val="accent2"/>
                </a:solidFill>
                <a:latin typeface="Monotype Corsiva" pitchFamily="66" charset="0"/>
              </a:rPr>
              <a:t>IURS</a:t>
            </a:r>
            <a:endParaRPr lang="cs-CZ" sz="40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39AC53-E474-49E3-AADD-8CC99059E06F}" type="slidenum">
              <a:rPr lang="cs-CZ" smtClean="0"/>
              <a:pPr/>
              <a:t>9</a:t>
            </a:fld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>
          <a:xfrm>
            <a:off x="642910" y="1643050"/>
            <a:ext cx="8153400" cy="4786346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Rozšířená evidence pracuje s údaji základní evidence a zkoumá další faktory, zejména na bázi využívání již existujících souborů </a:t>
            </a:r>
            <a:r>
              <a:rPr lang="cs-CZ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 </a:t>
            </a:r>
            <a:r>
              <a:rPr lang="cs-CZ" sz="1400" b="1" dirty="0" smtClean="0">
                <a:solidFill>
                  <a:schemeClr val="accent2"/>
                </a:solidFill>
              </a:rPr>
              <a:t>(potřebná například při zvažování programové podpory brownfields). </a:t>
            </a:r>
          </a:p>
          <a:p>
            <a:pPr lvl="1"/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Vyhledává 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 základě specifických nastavení již známých parametrů, zejména:</a:t>
            </a:r>
          </a:p>
          <a:p>
            <a:pPr lvl="2"/>
            <a:r>
              <a:rPr lang="cs-CZ" sz="2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limitace lokace (možná GIS analytika mapových vrstev UAP),</a:t>
            </a:r>
          </a:p>
          <a:p>
            <a:pPr lvl="2"/>
            <a:r>
              <a:rPr lang="cs-CZ" sz="2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limitaci infrastruktury (možná GIS analytika vrstev UAP),</a:t>
            </a:r>
          </a:p>
          <a:p>
            <a:pPr lvl="2"/>
            <a:r>
              <a:rPr lang="cs-CZ" sz="2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limitace vlastnictví (věcná břemena, zástavy, omezení nakládání s nemovitostí, analytika dat katastru)</a:t>
            </a:r>
          </a:p>
          <a:p>
            <a:pPr lvl="2"/>
            <a:r>
              <a:rPr lang="cs-CZ" sz="2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limitace environmentální (GIS analytika, vrstev UAP),</a:t>
            </a:r>
          </a:p>
          <a:p>
            <a:pPr lvl="2"/>
            <a:r>
              <a:rPr lang="cs-CZ" sz="2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limitace </a:t>
            </a:r>
            <a:r>
              <a:rPr lang="cs-CZ" sz="25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socio</a:t>
            </a:r>
            <a:r>
              <a:rPr lang="cs-CZ" sz="2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-ekonomická (analytika dat z Pracovních úřadů CSU a Evidence obyvatel). </a:t>
            </a:r>
          </a:p>
          <a:p>
            <a:r>
              <a:rPr lang="cs-CZ" sz="3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Specifická evidence </a:t>
            </a:r>
            <a:r>
              <a:rPr lang="cs-CZ" sz="1400" b="1" dirty="0" smtClean="0">
                <a:solidFill>
                  <a:schemeClr val="accent2"/>
                </a:solidFill>
              </a:rPr>
              <a:t>(zaměřená oborově, například podpora průmyslových nemovitostí)</a:t>
            </a:r>
            <a:endParaRPr lang="cs-CZ" sz="1400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án">
  <a:themeElements>
    <a:clrScheme name="Mediá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á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á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324</TotalTime>
  <Words>486</Words>
  <Application>Microsoft Office PowerPoint</Application>
  <PresentationFormat>Předvádění na obrazovce (4:3)</PresentationFormat>
  <Paragraphs>140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Medián</vt:lpstr>
      <vt:lpstr>Jak  EVIDOVAT brownfields</vt:lpstr>
      <vt:lpstr>Co jsou to brownfields (definice - znova)</vt:lpstr>
      <vt:lpstr>Kdo potřebuje informace o brownfields</vt:lpstr>
      <vt:lpstr>Komu přísluší brownfields evidovat </vt:lpstr>
      <vt:lpstr>Problémy s evidencí v rámci „Jevu 4“ /1  </vt:lpstr>
      <vt:lpstr>Problémy s evidencí v rámci „Jevu 4“ /2  </vt:lpstr>
      <vt:lpstr>Jak je potřeba evidovat </vt:lpstr>
      <vt:lpstr>Druhy evidence / 1 </vt:lpstr>
      <vt:lpstr>Druhy evidence / 2</vt:lpstr>
      <vt:lpstr>Druhy evidence / 3</vt:lpstr>
      <vt:lpstr> Kdo by měl evidenci „vlastnit“ a provozovat  </vt:lpstr>
      <vt:lpstr> Měřítko evidence </vt:lpstr>
      <vt:lpstr>Snímek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User</dc:creator>
  <cp:lastModifiedBy>User</cp:lastModifiedBy>
  <cp:revision>41</cp:revision>
  <dcterms:created xsi:type="dcterms:W3CDTF">2008-11-02T14:43:01Z</dcterms:created>
  <dcterms:modified xsi:type="dcterms:W3CDTF">2009-09-22T10:33:53Z</dcterms:modified>
</cp:coreProperties>
</file>