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EBAD18D-1A67-4670-9FCB-E233D2CA8606}" type="datetimeFigureOut">
              <a:rPr lang="cs-CZ" smtClean="0"/>
              <a:pPr/>
              <a:t>9.1.2017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248019-FE42-49FC-A830-F34A70ECBF6F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s://www.youtube.com/watch?v=WNXQYe7Hbns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hyperlink" Target="http://www.vlada.cz/cz/urad-vlady/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tydenudrzitelnosti.cz/udrzitelny-rozvoj/" TargetMode="External"/><Relationship Id="rId5" Type="http://schemas.openxmlformats.org/officeDocument/2006/relationships/hyperlink" Target="http://www.sd-network.eu/" TargetMode="External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tydenudrzitelnosti.cz/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esdw.eu/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ydenudrzitelnosti.cz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mailto:holub.ondrej@vlada.cz" TargetMode="External"/><Relationship Id="rId2" Type="http://schemas.openxmlformats.org/officeDocument/2006/relationships/hyperlink" Target="mailto:hron.adam@vlada.cz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mailto:info@tydenudrzitelnosti.cz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6000" r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827584" y="2204864"/>
            <a:ext cx="4608512" cy="3024336"/>
          </a:xfrm>
        </p:spPr>
        <p:txBody>
          <a:bodyPr>
            <a:noAutofit/>
          </a:bodyPr>
          <a:lstStyle/>
          <a:p>
            <a:pPr algn="l"/>
            <a:r>
              <a:rPr lang="cs-CZ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  <a:latin typeface="Arial" pitchFamily="34" charset="0"/>
                <a:cs typeface="Arial" pitchFamily="34" charset="0"/>
              </a:rPr>
              <a:t>Představení Evropského týdne udržitelného rozvoje</a:t>
            </a:r>
            <a:endParaRPr lang="cs-CZ" sz="3600" b="1" dirty="0">
              <a:solidFill>
                <a:schemeClr val="tx1">
                  <a:lumMod val="85000"/>
                  <a:lumOff val="1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Obrázek 3" descr="ETUR-logo-CZ-cerv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95536" y="383464"/>
            <a:ext cx="1368152" cy="1605376"/>
          </a:xfrm>
          <a:prstGeom prst="rect">
            <a:avLst/>
          </a:prstGeom>
        </p:spPr>
      </p:pic>
      <p:pic>
        <p:nvPicPr>
          <p:cNvPr id="5" name="Obrázek 4" descr="ESDW-logo-GB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890508" y="373838"/>
            <a:ext cx="1368152" cy="1615002"/>
          </a:xfrm>
          <a:prstGeom prst="rect">
            <a:avLst/>
          </a:prstGeom>
        </p:spPr>
      </p:pic>
      <p:pic>
        <p:nvPicPr>
          <p:cNvPr id="6" name="Obrázek 5" descr="ESDW-logo-DE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419872" y="373838"/>
            <a:ext cx="1368152" cy="16150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6632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Co je udržitelný rozvoj?</a:t>
            </a:r>
          </a:p>
        </p:txBody>
      </p:sp>
      <p:pic>
        <p:nvPicPr>
          <p:cNvPr id="4" name="Zástupný symbol pro obsah 3" descr="video udrzitelný rozvoj.jpg">
            <a:hlinkClick r:id="rId2"/>
          </p:cNvPr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1619672" y="2060848"/>
            <a:ext cx="5886708" cy="3102877"/>
          </a:xfrm>
        </p:spPr>
      </p:pic>
      <p:sp>
        <p:nvSpPr>
          <p:cNvPr id="6" name="TextovéPole 5"/>
          <p:cNvSpPr txBox="1"/>
          <p:nvPr/>
        </p:nvSpPr>
        <p:spPr>
          <a:xfrm>
            <a:off x="1547664" y="5229200"/>
            <a:ext cx="576064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1200" u="sng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https://www.youtube.com/watch?v=WNXQYe7Hbns</a:t>
            </a:r>
            <a:endParaRPr lang="cs-CZ" sz="1200" u="sng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971600" y="1412776"/>
            <a:ext cx="7200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lvl="4"/>
            <a:r>
              <a:rPr lang="cs-CZ" sz="2000" dirty="0" smtClean="0"/>
              <a:t>To se můžete dozvědět například v následujícím videu Martina Roty:</a:t>
            </a:r>
          </a:p>
          <a:p>
            <a:pPr>
              <a:buFont typeface="Arial" pitchFamily="34" charset="0"/>
              <a:buChar char="•"/>
            </a:pPr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Autofit/>
          </a:bodyPr>
          <a:lstStyle/>
          <a:p>
            <a:r>
              <a:rPr lang="cs-CZ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Evropský </a:t>
            </a:r>
            <a:r>
              <a:rPr lang="cs-CZ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>týden udržitelného </a:t>
            </a:r>
            <a:r>
              <a:rPr lang="cs-CZ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rozvoje:</a:t>
            </a:r>
            <a:r>
              <a:rPr lang="cs-CZ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  <a:t/>
            </a:r>
            <a:br>
              <a:rPr lang="cs-CZ" sz="3600" b="1" dirty="0">
                <a:solidFill>
                  <a:schemeClr val="tx1">
                    <a:lumMod val="85000"/>
                    <a:lumOff val="15000"/>
                  </a:schemeClr>
                </a:solidFill>
              </a:rPr>
            </a:br>
            <a:endParaRPr lang="cs-CZ" sz="36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8" name="Obrázek 7" descr="logo esd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68344" y="1052736"/>
            <a:ext cx="1082040" cy="971550"/>
          </a:xfrm>
          <a:prstGeom prst="rect">
            <a:avLst/>
          </a:prstGeom>
        </p:spPr>
      </p:pic>
      <p:pic>
        <p:nvPicPr>
          <p:cNvPr id="9" name="Obrázek 8" descr="logo sdgs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740352" y="2147322"/>
            <a:ext cx="941070" cy="849630"/>
          </a:xfrm>
          <a:prstGeom prst="rect">
            <a:avLst/>
          </a:prstGeom>
        </p:spPr>
      </p:pic>
      <p:pic>
        <p:nvPicPr>
          <p:cNvPr id="10" name="Obrázek 9" descr="ETUR-logo-CZ-oranz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812360" y="3363668"/>
            <a:ext cx="792088" cy="929428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683568" y="1268760"/>
            <a:ext cx="7272808" cy="437042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000" dirty="0" smtClean="0"/>
              <a:t>Evropský týden udržitelného rozvoje (ETUR) je celoevropská iniciativa podporovaná </a:t>
            </a:r>
            <a:r>
              <a:rPr lang="cs-CZ" sz="2000" u="sng" dirty="0" smtClean="0">
                <a:hlinkClick r:id="rId5"/>
              </a:rPr>
              <a:t>Evropskou sítí udržitelného rozvoje</a:t>
            </a:r>
            <a:r>
              <a:rPr lang="cs-CZ" sz="2000" u="sng" dirty="0" smtClean="0"/>
              <a:t>.</a:t>
            </a:r>
          </a:p>
          <a:p>
            <a:endParaRPr lang="cs-CZ" sz="2000" u="sng" dirty="0" smtClean="0"/>
          </a:p>
          <a:p>
            <a:r>
              <a:rPr lang="cs-CZ" sz="2000" dirty="0" smtClean="0"/>
              <a:t>Cílem </a:t>
            </a:r>
            <a:r>
              <a:rPr lang="cs-CZ" sz="2000" dirty="0" err="1" smtClean="0"/>
              <a:t>ETURu</a:t>
            </a:r>
            <a:r>
              <a:rPr lang="cs-CZ" sz="2000" dirty="0" smtClean="0"/>
              <a:t> je zviditelňovat projekty a aktivity propagující </a:t>
            </a:r>
            <a:r>
              <a:rPr lang="cs-CZ" sz="2000" dirty="0" smtClean="0">
                <a:hlinkClick r:id="rId6"/>
              </a:rPr>
              <a:t>udržitelný rozvoj a jeho principy</a:t>
            </a:r>
            <a:r>
              <a:rPr lang="cs-CZ" sz="2000" dirty="0" smtClean="0"/>
              <a:t>.</a:t>
            </a:r>
          </a:p>
          <a:p>
            <a:endParaRPr lang="cs-CZ" sz="2000" dirty="0" smtClean="0"/>
          </a:p>
          <a:p>
            <a:r>
              <a:rPr lang="cs-CZ" sz="2000" dirty="0" smtClean="0"/>
              <a:t>V ČR se historicky poprvé uskutečnil ve dnech 30. 5. – 5. 6. 2015. Akce se v těchto dnech každoročně opakuje.</a:t>
            </a:r>
          </a:p>
          <a:p>
            <a:endParaRPr lang="cs-CZ" sz="2000" dirty="0" smtClean="0"/>
          </a:p>
          <a:p>
            <a:r>
              <a:rPr lang="cs-CZ" sz="2000" dirty="0" smtClean="0"/>
              <a:t>U nás převzal záštitu nad projektem </a:t>
            </a:r>
            <a:r>
              <a:rPr lang="cs-CZ" sz="2000" u="sng" dirty="0" smtClean="0">
                <a:hlinkClick r:id="rId7"/>
              </a:rPr>
              <a:t>Úřad vlády ČR</a:t>
            </a:r>
            <a:r>
              <a:rPr lang="cs-CZ" sz="2000" dirty="0" smtClean="0"/>
              <a:t> a koordinuje jej prostřednictvím Odboru pro udržitelný rozvoj. Od roku 2016 poskytuje akci záštitu premiér a předseda Rady vlády pro udržitelný rozvoj.</a:t>
            </a:r>
          </a:p>
          <a:p>
            <a:endParaRPr lang="cs-CZ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Jak to probíhá?</a:t>
            </a:r>
            <a:r>
              <a:rPr lang="cs-CZ" sz="3600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 </a:t>
            </a:r>
            <a:endParaRPr lang="cs-CZ" sz="3600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pic>
        <p:nvPicPr>
          <p:cNvPr id="4" name="Obrázek 3" descr="etur stranky.jpg">
            <a:hlinkClick r:id="rId2"/>
          </p:cNvPr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20778649">
            <a:off x="4166740" y="4371917"/>
            <a:ext cx="3548678" cy="1685451"/>
          </a:xfrm>
          <a:prstGeom prst="rect">
            <a:avLst/>
          </a:prstGeom>
        </p:spPr>
      </p:pic>
      <p:sp>
        <p:nvSpPr>
          <p:cNvPr id="7" name="TextovéPole 6"/>
          <p:cNvSpPr txBox="1"/>
          <p:nvPr/>
        </p:nvSpPr>
        <p:spPr>
          <a:xfrm>
            <a:off x="539552" y="1124744"/>
            <a:ext cx="8028384" cy="4462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cs-CZ" sz="2000" dirty="0" smtClean="0"/>
              <a:t>Každým rokem probíhají pro veřejnost v daném týdnu po celé Evropě tisíce akcí, které jsou tematicky spojené s udržitelným rozvojem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Pořadateli jsou města, vzdělávací a výzkumné instituce, neziskové organizace, firmy občanská sdružení i jednotlivci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Akce jsou souborně pro celou Evropu propagovány na stránkách </a:t>
            </a:r>
            <a:r>
              <a:rPr lang="cs-CZ" sz="2000" dirty="0" smtClean="0">
                <a:hlinkClick r:id="rId4"/>
              </a:rPr>
              <a:t>www.</a:t>
            </a:r>
            <a:r>
              <a:rPr lang="cs-CZ" sz="2000" dirty="0" err="1" smtClean="0">
                <a:hlinkClick r:id="rId4"/>
              </a:rPr>
              <a:t>esdw.eu</a:t>
            </a:r>
            <a:r>
              <a:rPr lang="cs-CZ" sz="2000" dirty="0" smtClean="0"/>
              <a:t>, v jednotlivých státech je pak propagují národní koordinátoři</a:t>
            </a:r>
          </a:p>
          <a:p>
            <a:pPr>
              <a:buNone/>
            </a:pPr>
            <a:endParaRPr lang="cs-CZ" sz="2000" dirty="0" smtClean="0"/>
          </a:p>
          <a:p>
            <a:pPr>
              <a:buNone/>
            </a:pPr>
            <a:r>
              <a:rPr lang="cs-CZ" sz="2000" dirty="0" smtClean="0"/>
              <a:t>Akce pořádané v ČR jsou propagovány na stránkách </a:t>
            </a:r>
            <a:r>
              <a:rPr lang="cs-CZ" sz="2000" dirty="0" smtClean="0">
                <a:hlinkClick r:id="rId2"/>
              </a:rPr>
              <a:t>www.</a:t>
            </a:r>
            <a:r>
              <a:rPr lang="cs-CZ" sz="2000" dirty="0" err="1" smtClean="0">
                <a:hlinkClick r:id="rId2"/>
              </a:rPr>
              <a:t>tydenudrzitelnosti.cz</a:t>
            </a:r>
            <a:r>
              <a:rPr lang="cs-CZ" sz="2000" dirty="0" smtClean="0"/>
              <a:t>:</a:t>
            </a:r>
          </a:p>
          <a:p>
            <a:endParaRPr lang="cs-CZ" sz="2000" dirty="0" smtClean="0"/>
          </a:p>
          <a:p>
            <a:endParaRPr lang="cs-CZ" sz="2000" dirty="0" smtClean="0"/>
          </a:p>
          <a:p>
            <a:endParaRPr lang="cs-CZ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" r="-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Rozložení akcí v roce 2016</a:t>
            </a:r>
            <a:endParaRPr lang="cs-CZ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Témata akcí</a:t>
            </a:r>
            <a:endParaRPr lang="cs-CZ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556792"/>
            <a:ext cx="8229600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2400" dirty="0" smtClean="0"/>
              <a:t>Tematicky jsou akce členěné podle 17 cílů udržitelného rozvoje:</a:t>
            </a:r>
            <a:endParaRPr lang="cs-CZ" sz="2400" dirty="0"/>
          </a:p>
        </p:txBody>
      </p:sp>
      <p:pic>
        <p:nvPicPr>
          <p:cNvPr id="4" name="Obrázek 3" descr="sdgs logo pozadí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40393" y="2607706"/>
            <a:ext cx="7176023" cy="233346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Autofit/>
          </a:bodyPr>
          <a:lstStyle/>
          <a:p>
            <a:r>
              <a:rPr lang="cs-CZ" sz="3600" b="1" dirty="0" smtClean="0"/>
              <a:t>Tematické rozložení akcí</a:t>
            </a:r>
            <a:endParaRPr lang="cs-CZ" sz="3600" b="1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cs-CZ" sz="2400" dirty="0" smtClean="0"/>
              <a:t>	Statistika </a:t>
            </a:r>
            <a:r>
              <a:rPr lang="cs-CZ" sz="2400" dirty="0" smtClean="0"/>
              <a:t>českého </a:t>
            </a:r>
            <a:r>
              <a:rPr lang="cs-CZ" sz="2400" dirty="0" err="1" smtClean="0"/>
              <a:t>ETURu</a:t>
            </a:r>
            <a:r>
              <a:rPr lang="cs-CZ" sz="2400" dirty="0" smtClean="0"/>
              <a:t> z roku 2015, členěná podle </a:t>
            </a:r>
            <a:r>
              <a:rPr lang="cs-CZ" sz="2400" dirty="0" smtClean="0"/>
              <a:t>pilířů udržitelného </a:t>
            </a:r>
            <a:r>
              <a:rPr lang="cs-CZ" sz="2400" dirty="0" smtClean="0"/>
              <a:t>rozvoje:</a:t>
            </a:r>
            <a:endParaRPr lang="cs-CZ" sz="2400" dirty="0"/>
          </a:p>
        </p:txBody>
      </p:sp>
      <p:pic>
        <p:nvPicPr>
          <p:cNvPr id="4" name="Obrázek 3" descr="temata akci pozadi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2636912"/>
            <a:ext cx="6509182" cy="2952328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143000"/>
          </a:xfrm>
        </p:spPr>
        <p:txBody>
          <a:bodyPr>
            <a:normAutofit/>
          </a:bodyPr>
          <a:lstStyle/>
          <a:p>
            <a:r>
              <a:rPr lang="cs-CZ" sz="36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Jak se zapojit?</a:t>
            </a:r>
            <a:endParaRPr lang="cs-CZ" sz="40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95536" y="1484784"/>
            <a:ext cx="8229600" cy="4525963"/>
          </a:xfrm>
        </p:spPr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cs-CZ" sz="2400" b="1" dirty="0" smtClean="0"/>
              <a:t>Naplánujte akci</a:t>
            </a:r>
          </a:p>
          <a:p>
            <a:pPr marL="914400" lvl="1" indent="-514350">
              <a:buNone/>
            </a:pPr>
            <a:r>
              <a:rPr lang="cs-CZ" sz="2000" dirty="0" smtClean="0"/>
              <a:t>Vymyslete způsob, jak podpořit udržitelný rozvoj a naplánujte vlastní akci. </a:t>
            </a:r>
          </a:p>
          <a:p>
            <a:pPr marL="914400" lvl="1" indent="-514350">
              <a:buNone/>
            </a:pPr>
            <a:r>
              <a:rPr lang="cs-CZ" sz="2000" dirty="0" smtClean="0"/>
              <a:t>Akce se musí konat v termínu </a:t>
            </a:r>
            <a:r>
              <a:rPr lang="cs-CZ" sz="2000" dirty="0" err="1" smtClean="0"/>
              <a:t>ETURu</a:t>
            </a:r>
            <a:endParaRPr lang="cs-CZ" sz="2000" dirty="0" smtClean="0"/>
          </a:p>
          <a:p>
            <a:pPr marL="514350" indent="-514350">
              <a:buFont typeface="+mj-lt"/>
              <a:buAutoNum type="arabicPeriod"/>
            </a:pPr>
            <a:r>
              <a:rPr lang="cs-CZ" sz="2400" b="1" dirty="0" smtClean="0"/>
              <a:t>Registrujte se</a:t>
            </a:r>
          </a:p>
          <a:p>
            <a:pPr marL="914400" lvl="1" indent="-514350">
              <a:buNone/>
            </a:pPr>
            <a:r>
              <a:rPr lang="cs-CZ" sz="2000" dirty="0" smtClean="0"/>
              <a:t>Vyplňte registrační formulář na stránkách </a:t>
            </a:r>
            <a:r>
              <a:rPr lang="cs-CZ" sz="2000" dirty="0" smtClean="0">
                <a:hlinkClick r:id="rId2"/>
              </a:rPr>
              <a:t>www.</a:t>
            </a:r>
            <a:r>
              <a:rPr lang="cs-CZ" sz="2000" dirty="0" err="1" smtClean="0">
                <a:hlinkClick r:id="rId2"/>
              </a:rPr>
              <a:t>tydenudrzitelnosti.cz</a:t>
            </a:r>
            <a:endParaRPr lang="cs-CZ" sz="2000" dirty="0" smtClean="0"/>
          </a:p>
          <a:p>
            <a:pPr marL="914400" lvl="1" indent="-514350">
              <a:buNone/>
            </a:pPr>
            <a:r>
              <a:rPr lang="cs-CZ" sz="2000" dirty="0" smtClean="0"/>
              <a:t>(registraci spouštíme 1. března)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400" b="1" dirty="0" smtClean="0"/>
              <a:t>Dejte najevo, že jste se zapojili</a:t>
            </a:r>
          </a:p>
          <a:p>
            <a:pPr marL="914400" lvl="1" indent="-514350">
              <a:buNone/>
            </a:pPr>
            <a:r>
              <a:rPr lang="cs-CZ" sz="2000" dirty="0" smtClean="0"/>
              <a:t>Stáhněte </a:t>
            </a:r>
            <a:r>
              <a:rPr lang="cs-CZ" sz="2000" dirty="0" smtClean="0"/>
              <a:t>si materiály </a:t>
            </a:r>
            <a:r>
              <a:rPr lang="cs-CZ" sz="2000" dirty="0" err="1" smtClean="0"/>
              <a:t>ETURu</a:t>
            </a:r>
            <a:r>
              <a:rPr lang="cs-CZ" sz="2000" dirty="0" smtClean="0"/>
              <a:t> a užijte je k propagaci své akce</a:t>
            </a:r>
          </a:p>
          <a:p>
            <a:pPr marL="514350" indent="-514350">
              <a:buFont typeface="+mj-lt"/>
              <a:buAutoNum type="arabicPeriod"/>
            </a:pPr>
            <a:r>
              <a:rPr lang="cs-CZ" sz="2400" b="1" dirty="0" smtClean="0"/>
              <a:t>Jednejte a buďte při tom</a:t>
            </a:r>
          </a:p>
          <a:p>
            <a:pPr marL="914400" lvl="1" indent="-514350">
              <a:buNone/>
            </a:pPr>
            <a:r>
              <a:rPr lang="cs-CZ" sz="2000" dirty="0" smtClean="0"/>
              <a:t>Uspořádejte svou naplánovanou akci a navštivte akce ve svém okolí</a:t>
            </a:r>
          </a:p>
          <a:p>
            <a:pPr marL="914400" lvl="1" indent="-514350">
              <a:buNone/>
            </a:pPr>
            <a:endParaRPr lang="cs-CZ" sz="2000" dirty="0" smtClean="0"/>
          </a:p>
          <a:p>
            <a:pPr marL="514350" indent="-514350">
              <a:buFont typeface="+mj-lt"/>
              <a:buAutoNum type="arabicPeriod"/>
            </a:pPr>
            <a:endParaRPr lang="cs-CZ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734888" y="1124744"/>
            <a:ext cx="7725544" cy="4525963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cs-CZ" sz="2800" b="1" dirty="0" smtClean="0">
                <a:solidFill>
                  <a:schemeClr val="tx1">
                    <a:lumMod val="85000"/>
                    <a:lumOff val="15000"/>
                  </a:schemeClr>
                </a:solidFill>
              </a:rPr>
              <a:t>V případě nejasností či podnětů se na nás neváhejte obrátit:</a:t>
            </a:r>
          </a:p>
          <a:p>
            <a:pPr>
              <a:buNone/>
            </a:pPr>
            <a:endParaRPr lang="cs-CZ" sz="2800" b="1" dirty="0">
              <a:solidFill>
                <a:schemeClr val="tx1">
                  <a:lumMod val="85000"/>
                  <a:lumOff val="15000"/>
                </a:schemeClr>
              </a:solidFill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827584" y="2852936"/>
            <a:ext cx="770485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dirty="0" err="1" smtClean="0">
                <a:hlinkClick r:id="rId2"/>
              </a:rPr>
              <a:t>hron.adam</a:t>
            </a:r>
            <a:r>
              <a:rPr lang="cs-CZ" dirty="0" smtClean="0">
                <a:hlinkClick r:id="rId2"/>
              </a:rPr>
              <a:t>@</a:t>
            </a:r>
            <a:r>
              <a:rPr lang="cs-CZ" dirty="0" err="1" smtClean="0">
                <a:hlinkClick r:id="rId2"/>
              </a:rPr>
              <a:t>vlada.cz</a:t>
            </a:r>
            <a:r>
              <a:rPr lang="cs-CZ" dirty="0" smtClean="0"/>
              <a:t> | </a:t>
            </a:r>
            <a:r>
              <a:rPr lang="cs-CZ" dirty="0" smtClean="0">
                <a:hlinkClick r:id="rId3"/>
              </a:rPr>
              <a:t>holub.</a:t>
            </a:r>
            <a:r>
              <a:rPr lang="cs-CZ" dirty="0" err="1" smtClean="0">
                <a:hlinkClick r:id="rId3"/>
              </a:rPr>
              <a:t>ondrej</a:t>
            </a:r>
            <a:r>
              <a:rPr lang="cs-CZ" dirty="0" smtClean="0">
                <a:hlinkClick r:id="rId3"/>
              </a:rPr>
              <a:t>@</a:t>
            </a:r>
            <a:r>
              <a:rPr lang="cs-CZ" dirty="0" err="1" smtClean="0">
                <a:hlinkClick r:id="rId3"/>
              </a:rPr>
              <a:t>vlada.cz</a:t>
            </a:r>
            <a:endParaRPr lang="cs-CZ" dirty="0" smtClean="0"/>
          </a:p>
          <a:p>
            <a:pPr algn="ctr"/>
            <a:r>
              <a:rPr lang="cs-CZ" dirty="0" err="1" smtClean="0">
                <a:hlinkClick r:id="rId4"/>
              </a:rPr>
              <a:t>info</a:t>
            </a:r>
            <a:r>
              <a:rPr lang="cs-CZ" dirty="0" smtClean="0">
                <a:hlinkClick r:id="rId4"/>
              </a:rPr>
              <a:t>@</a:t>
            </a:r>
            <a:r>
              <a:rPr lang="cs-CZ" dirty="0" err="1" smtClean="0">
                <a:hlinkClick r:id="rId4"/>
              </a:rPr>
              <a:t>tydenudrzitelnosti.cz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5" name="TextovéPole 4"/>
          <p:cNvSpPr txBox="1"/>
          <p:nvPr/>
        </p:nvSpPr>
        <p:spPr>
          <a:xfrm>
            <a:off x="1403648" y="4509120"/>
            <a:ext cx="64807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400" b="1" dirty="0" smtClean="0"/>
              <a:t>Děkujeme za pozornost!</a:t>
            </a:r>
            <a:endParaRPr lang="cs-CZ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490</TotalTime>
  <Words>223</Words>
  <Application>Microsoft Office PowerPoint</Application>
  <PresentationFormat>Předvádění na obrazovce (4:3)</PresentationFormat>
  <Paragraphs>41</Paragraphs>
  <Slides>9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Motiv sady Office</vt:lpstr>
      <vt:lpstr>Představení Evropského týdne udržitelného rozvoje</vt:lpstr>
      <vt:lpstr>Co je udržitelný rozvoj?</vt:lpstr>
      <vt:lpstr>Evropský týden udržitelného rozvoje: </vt:lpstr>
      <vt:lpstr>Jak to probíhá? </vt:lpstr>
      <vt:lpstr>Rozložení akcí v roce 2016</vt:lpstr>
      <vt:lpstr>Témata akcí</vt:lpstr>
      <vt:lpstr>Tematické rozložení akcí</vt:lpstr>
      <vt:lpstr>Jak se zapojit?</vt:lpstr>
      <vt:lpstr>Snímek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ASPIRE_3935</dc:creator>
  <cp:lastModifiedBy>ASPIRE_3935</cp:lastModifiedBy>
  <cp:revision>50</cp:revision>
  <dcterms:created xsi:type="dcterms:W3CDTF">2017-01-04T13:22:24Z</dcterms:created>
  <dcterms:modified xsi:type="dcterms:W3CDTF">2017-01-09T13:30:57Z</dcterms:modified>
</cp:coreProperties>
</file>