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1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8" r:id="rId8"/>
    <p:sldId id="263" r:id="rId9"/>
    <p:sldId id="264" r:id="rId10"/>
    <p:sldId id="269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331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238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79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200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7166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739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449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927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289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512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205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8050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martin.neruda@ujep.c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CCE086A-232D-45A6-9522-DD1C51CE46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6375" y="310387"/>
            <a:ext cx="9643621" cy="3914481"/>
          </a:xfrm>
        </p:spPr>
        <p:txBody>
          <a:bodyPr>
            <a:normAutofit/>
          </a:bodyPr>
          <a:lstStyle/>
          <a:p>
            <a:r>
              <a:rPr lang="cs-CZ" sz="3600" cap="all" dirty="0">
                <a:solidFill>
                  <a:srgbClr val="006748"/>
                </a:solidFill>
                <a:latin typeface="FranklinGothicURW-Dem"/>
              </a:rPr>
              <a:t>Revitalizace vodních toků</a:t>
            </a:r>
            <a:br>
              <a:rPr lang="cs-CZ" sz="3200" dirty="0">
                <a:solidFill>
                  <a:srgbClr val="006748"/>
                </a:solidFill>
                <a:latin typeface="FranklinGothicURW-Dem"/>
              </a:rPr>
            </a:br>
            <a:br>
              <a:rPr lang="cs-CZ" sz="3200" dirty="0">
                <a:solidFill>
                  <a:srgbClr val="006748"/>
                </a:solidFill>
                <a:latin typeface="FranklinGothicURW-Dem"/>
              </a:rPr>
            </a:br>
            <a:r>
              <a:rPr lang="cs-CZ" sz="3200" dirty="0">
                <a:solidFill>
                  <a:srgbClr val="006748"/>
                </a:solidFill>
                <a:latin typeface="FranklinGothicURW-Dem"/>
              </a:rPr>
              <a:t>Doc. Ing. Martin </a:t>
            </a:r>
            <a:r>
              <a:rPr lang="cs-CZ" sz="3200" dirty="0" err="1">
                <a:solidFill>
                  <a:srgbClr val="006748"/>
                </a:solidFill>
                <a:latin typeface="FranklinGothicURW-Dem"/>
              </a:rPr>
              <a:t>Neruda,Ph.D</a:t>
            </a:r>
            <a:r>
              <a:rPr lang="cs-CZ" sz="3200" dirty="0">
                <a:solidFill>
                  <a:srgbClr val="006748"/>
                </a:solidFill>
                <a:latin typeface="FranklinGothicURW-Dem"/>
              </a:rPr>
              <a:t>.</a:t>
            </a:r>
            <a:br>
              <a:rPr lang="cs-CZ" sz="3200" dirty="0">
                <a:solidFill>
                  <a:srgbClr val="006748"/>
                </a:solidFill>
                <a:latin typeface="FranklinGothicURW-Dem"/>
              </a:rPr>
            </a:br>
            <a:r>
              <a:rPr lang="cs-CZ" sz="3200" dirty="0">
                <a:solidFill>
                  <a:srgbClr val="006748"/>
                </a:solidFill>
                <a:latin typeface="FranklinGothicURW-Dem"/>
              </a:rPr>
              <a:t>Fakulta životního prostředí UJEP Ústí nad Labem</a:t>
            </a:r>
            <a:endParaRPr lang="cs-CZ" sz="2700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6888EFD-CD87-49D7-913D-1384686A98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53905" y="5410986"/>
            <a:ext cx="6745647" cy="1136627"/>
          </a:xfrm>
        </p:spPr>
        <p:txBody>
          <a:bodyPr/>
          <a:lstStyle/>
          <a:p>
            <a:r>
              <a:rPr lang="cs-CZ" dirty="0"/>
              <a:t>Konference k výstavě Voda a civilizace, 22. 4. 2021, UJEP</a:t>
            </a:r>
          </a:p>
        </p:txBody>
      </p:sp>
    </p:spTree>
    <p:extLst>
      <p:ext uri="{BB962C8B-B14F-4D97-AF65-F5344CB8AC3E}">
        <p14:creationId xmlns:p14="http://schemas.microsoft.com/office/powerpoint/2010/main" val="1268194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27185DE-364D-4FB8-942C-2190DF95F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Děkuji Vám za pozornost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2CEC489-E1C5-4E60-B973-5A63CB876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9" y="2367584"/>
            <a:ext cx="9784080" cy="4206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	 </a:t>
            </a:r>
            <a:r>
              <a:rPr lang="cs-CZ" dirty="0">
                <a:hlinkClick r:id="rId2"/>
              </a:rPr>
              <a:t>martin.neruda@ujep.cz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Zdroj:</a:t>
            </a:r>
          </a:p>
          <a:p>
            <a:r>
              <a:rPr lang="cs-CZ" dirty="0"/>
              <a:t>Just T., </a:t>
            </a:r>
            <a:r>
              <a:rPr lang="cs-CZ" dirty="0" err="1"/>
              <a:t>Kujanová</a:t>
            </a:r>
            <a:r>
              <a:rPr lang="cs-CZ" dirty="0"/>
              <a:t> K., Černý K., Kubín M., 2020. Ochrana a zlepšování morfologického stavu vodních toků: revitalizace, dílčí vodohospodářská opatření, podpora </a:t>
            </a:r>
            <a:r>
              <a:rPr lang="cs-CZ" dirty="0" err="1"/>
              <a:t>renaturačních</a:t>
            </a:r>
            <a:r>
              <a:rPr lang="cs-CZ" dirty="0"/>
              <a:t> procesů: metodika AOPK ČR, 1. vydání. Praha: Agentura ochrany přírody a </a:t>
            </a:r>
            <a:r>
              <a:rPr lang="cs-CZ"/>
              <a:t>krajiny ČR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7093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5528000-A043-4596-8487-4FDC7D9BD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Říční kulturní krajina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CA5001B-E0A0-4865-9A4C-A8FF6CE6D7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Tempo provedených revitalizací je pomalé - můžeme mluvit o revitalizaci okolo </a:t>
            </a:r>
            <a:r>
              <a:rPr lang="cs-CZ" b="1" dirty="0"/>
              <a:t>100 kilometrů </a:t>
            </a:r>
            <a:r>
              <a:rPr lang="cs-CZ" dirty="0"/>
              <a:t>většinou menších potoků do současnosti (Just T. a kol., 2020)</a:t>
            </a:r>
          </a:p>
          <a:p>
            <a:r>
              <a:rPr lang="cs-CZ" dirty="0"/>
              <a:t>Přirozená </a:t>
            </a:r>
            <a:r>
              <a:rPr lang="cs-CZ" b="1" dirty="0" err="1"/>
              <a:t>renaturace</a:t>
            </a:r>
            <a:r>
              <a:rPr lang="cs-CZ" b="1" dirty="0"/>
              <a:t> vodních toků </a:t>
            </a:r>
            <a:r>
              <a:rPr lang="cs-CZ" dirty="0"/>
              <a:t>– ekologická správa vodních toků</a:t>
            </a:r>
          </a:p>
          <a:p>
            <a:r>
              <a:rPr lang="cs-CZ" dirty="0"/>
              <a:t>Přijetí </a:t>
            </a:r>
            <a:r>
              <a:rPr lang="cs-CZ" b="1" dirty="0"/>
              <a:t>Rámcové směrnice o vodách 2000/60/ES </a:t>
            </a:r>
            <a:r>
              <a:rPr lang="cs-CZ" dirty="0"/>
              <a:t>vedlo k podpoře revitalizací vodních toků</a:t>
            </a:r>
          </a:p>
          <a:p>
            <a:r>
              <a:rPr lang="cs-CZ" dirty="0"/>
              <a:t>AOPK a MŽP od r. 1992 administrovaly </a:t>
            </a:r>
            <a:r>
              <a:rPr lang="cs-CZ" b="1" dirty="0"/>
              <a:t>Program revitalizace říčních systémů </a:t>
            </a:r>
            <a:r>
              <a:rPr lang="cs-CZ" dirty="0"/>
              <a:t>a od roku 2007 navazuje </a:t>
            </a:r>
            <a:r>
              <a:rPr lang="cs-CZ" b="1" dirty="0"/>
              <a:t>Operační program Životní prostředí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7744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AF01CC6E-F8DC-4E8F-99B3-0F5735DE2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Příčný profil přírodního toku a technicky upraveného toku</a:t>
            </a:r>
          </a:p>
        </p:txBody>
      </p:sp>
      <p:pic>
        <p:nvPicPr>
          <p:cNvPr id="7" name="Zástupný symbol pro obsah 6">
            <a:extLst>
              <a:ext uri="{FF2B5EF4-FFF2-40B4-BE49-F238E27FC236}">
                <a16:creationId xmlns:a16="http://schemas.microsoft.com/office/drawing/2014/main" id="{06AF937B-139D-4CFC-AE78-918FE85F7E8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1023" y="1627183"/>
            <a:ext cx="5181600" cy="5139359"/>
          </a:xfrm>
          <a:prstGeom prst="rect">
            <a:avLst/>
          </a:prstGeom>
        </p:spPr>
      </p:pic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id="{D67D090B-4BBD-41DD-913D-4769746A5A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451049" cy="4351338"/>
          </a:xfrm>
        </p:spPr>
        <p:txBody>
          <a:bodyPr>
            <a:normAutofit/>
          </a:bodyPr>
          <a:lstStyle/>
          <a:p>
            <a:r>
              <a:rPr lang="cs-CZ" dirty="0"/>
              <a:t>nahoře koryto přirozeného meandrujícího vodního toku</a:t>
            </a:r>
          </a:p>
          <a:p>
            <a:r>
              <a:rPr lang="cs-CZ" dirty="0"/>
              <a:t>uprostřed koryto přirozeného divočícího vodního toku </a:t>
            </a:r>
          </a:p>
          <a:p>
            <a:r>
              <a:rPr lang="cs-CZ" dirty="0"/>
              <a:t>dole koryto technicky upraveného vodního toku </a:t>
            </a:r>
          </a:p>
          <a:p>
            <a:r>
              <a:rPr lang="cs-CZ" dirty="0"/>
              <a:t>(Just T. a kol., 2020)</a:t>
            </a:r>
          </a:p>
        </p:txBody>
      </p:sp>
    </p:spTree>
    <p:extLst>
      <p:ext uri="{BB962C8B-B14F-4D97-AF65-F5344CB8AC3E}">
        <p14:creationId xmlns:p14="http://schemas.microsoft.com/office/powerpoint/2010/main" val="844318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711ADF-4ACB-4069-BFD5-5C1B4C0E5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889" y="365125"/>
            <a:ext cx="10935092" cy="1325563"/>
          </a:xfrm>
        </p:spPr>
        <p:txBody>
          <a:bodyPr>
            <a:noAutofit/>
          </a:bodyPr>
          <a:lstStyle/>
          <a:p>
            <a:r>
              <a:rPr lang="cs-CZ" sz="3200" dirty="0"/>
              <a:t>Poměr hloubky a šířky koryta u přírodního a technického koryta</a:t>
            </a:r>
          </a:p>
        </p:txBody>
      </p:sp>
      <p:pic>
        <p:nvPicPr>
          <p:cNvPr id="5" name="Zástupný symbol pro obsah 4">
            <a:extLst>
              <a:ext uri="{FF2B5EF4-FFF2-40B4-BE49-F238E27FC236}">
                <a16:creationId xmlns:a16="http://schemas.microsoft.com/office/drawing/2014/main" id="{7DE9F91B-E0FA-471A-8470-464406CC7CE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63019" y="1690688"/>
            <a:ext cx="5033913" cy="4660519"/>
          </a:xfrm>
          <a:prstGeom prst="rect">
            <a:avLst/>
          </a:prstGeom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C25FAE4A-5C3A-43FC-BCAA-0328E847E3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356781" cy="4351338"/>
          </a:xfrm>
        </p:spPr>
        <p:txBody>
          <a:bodyPr>
            <a:normAutofit/>
          </a:bodyPr>
          <a:lstStyle/>
          <a:p>
            <a:r>
              <a:rPr lang="cs-CZ" dirty="0"/>
              <a:t>přirozená koryta jsou obvykle podstatně rozevřenější, pro naše běžné potoky se uvádějí poměry hloubky (h) k šířce (b) orientačně 1 : 4 až 1 : 6</a:t>
            </a:r>
          </a:p>
          <a:p>
            <a:r>
              <a:rPr lang="cs-CZ" dirty="0"/>
              <a:t>technicky upravená kapacitní koryta jsou relativně úzká a hluboká s poměrem až 1 : 2</a:t>
            </a:r>
          </a:p>
          <a:p>
            <a:r>
              <a:rPr lang="cs-CZ" sz="2400" dirty="0"/>
              <a:t>(Just T. a kol., 2020)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62309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1D977E-E01C-4235-9605-36CCE2317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Návrh meandrů při revitalizaci vodního toku</a:t>
            </a:r>
          </a:p>
        </p:txBody>
      </p:sp>
      <p:sp>
        <p:nvSpPr>
          <p:cNvPr id="7" name="Zástupný symbol pro obsah 6">
            <a:extLst>
              <a:ext uri="{FF2B5EF4-FFF2-40B4-BE49-F238E27FC236}">
                <a16:creationId xmlns:a16="http://schemas.microsoft.com/office/drawing/2014/main" id="{E2EEC291-36DF-4272-AC82-CFAFA24DFE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1659" y="2243579"/>
            <a:ext cx="7592312" cy="4249296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3FA6490F-A58C-4E9B-B61E-5C7BC47FE5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09088" y="2243579"/>
            <a:ext cx="4062953" cy="3933384"/>
          </a:xfrm>
        </p:spPr>
        <p:txBody>
          <a:bodyPr/>
          <a:lstStyle/>
          <a:p>
            <a:r>
              <a:rPr lang="cs-CZ" dirty="0"/>
              <a:t>b – šířka koryta</a:t>
            </a:r>
          </a:p>
          <a:p>
            <a:r>
              <a:rPr lang="pt-BR" dirty="0"/>
              <a:t>R – poloměr oblouku trasy; </a:t>
            </a:r>
            <a:r>
              <a:rPr lang="cs-CZ"/>
              <a:t>        </a:t>
            </a:r>
            <a:r>
              <a:rPr lang="pt-BR"/>
              <a:t>R </a:t>
            </a:r>
            <a:r>
              <a:rPr lang="pt-BR" dirty="0"/>
              <a:t>= 2 až 3 b</a:t>
            </a:r>
          </a:p>
          <a:p>
            <a:r>
              <a:rPr lang="cs-CZ" dirty="0" err="1"/>
              <a:t>Bm</a:t>
            </a:r>
            <a:r>
              <a:rPr lang="cs-CZ" dirty="0"/>
              <a:t> – šíře meandrového pásu; </a:t>
            </a:r>
            <a:r>
              <a:rPr lang="cs-CZ" dirty="0" err="1"/>
              <a:t>Bm</a:t>
            </a:r>
            <a:r>
              <a:rPr lang="cs-CZ" dirty="0"/>
              <a:t> = 10 až 14 b</a:t>
            </a:r>
          </a:p>
          <a:p>
            <a:r>
              <a:rPr lang="cs-CZ" dirty="0"/>
              <a:t>F - vzdálenost mezi vrcholem oblouku trasy a následujícím brodem; F = 5 až 7 b</a:t>
            </a:r>
          </a:p>
          <a:p>
            <a:r>
              <a:rPr lang="cs-CZ" dirty="0"/>
              <a:t>(Just T. a kol., 2020)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4F7A84D8-D7C4-40C1-B762-359F62B9EC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61" y="2243580"/>
            <a:ext cx="7765910" cy="376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93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991E2E59-BD45-4DCD-8DB9-194387580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4" y="169683"/>
            <a:ext cx="11170762" cy="1715678"/>
          </a:xfrm>
        </p:spPr>
        <p:txBody>
          <a:bodyPr>
            <a:noAutofit/>
          </a:bodyPr>
          <a:lstStyle/>
          <a:p>
            <a:r>
              <a:rPr lang="cs-CZ" sz="2800" dirty="0"/>
              <a:t>Klejnárka u Církvic - Strmý nárazový břeh v oblouku trasy stabilizují kořenové pletence stromů, při vnitřním břehu se ukládá štěrková lavice (jesep)</a:t>
            </a:r>
            <a:endParaRPr lang="cs-CZ" sz="3600" dirty="0"/>
          </a:p>
        </p:txBody>
      </p:sp>
      <p:pic>
        <p:nvPicPr>
          <p:cNvPr id="7" name="Zástupný symbol pro obsah 6">
            <a:extLst>
              <a:ext uri="{FF2B5EF4-FFF2-40B4-BE49-F238E27FC236}">
                <a16:creationId xmlns:a16="http://schemas.microsoft.com/office/drawing/2014/main" id="{984F60DA-8462-4A13-A648-F650659EDCB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19564" y="2422690"/>
            <a:ext cx="5915844" cy="3327662"/>
          </a:xfrm>
          <a:prstGeom prst="rect">
            <a:avLst/>
          </a:prstGeom>
        </p:spPr>
      </p:pic>
      <p:sp>
        <p:nvSpPr>
          <p:cNvPr id="2" name="Zástupný symbol pro obsah 1">
            <a:extLst>
              <a:ext uri="{FF2B5EF4-FFF2-40B4-BE49-F238E27FC236}">
                <a16:creationId xmlns:a16="http://schemas.microsoft.com/office/drawing/2014/main" id="{E849801E-55D3-43FC-A3CF-D95B20E1AB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22689"/>
            <a:ext cx="5181600" cy="3754273"/>
          </a:xfrm>
        </p:spPr>
        <p:txBody>
          <a:bodyPr/>
          <a:lstStyle/>
          <a:p>
            <a:r>
              <a:rPr lang="cs-CZ" dirty="0"/>
              <a:t>pro běžnou praxi projektování revitalizací našich zejména menších vodních toků jsou spolehlivé 2 přístupy: </a:t>
            </a:r>
          </a:p>
          <a:p>
            <a:r>
              <a:rPr lang="cs-CZ" dirty="0"/>
              <a:t>1) rekonstrukce historických vlastností vodního toku</a:t>
            </a:r>
          </a:p>
          <a:p>
            <a:r>
              <a:rPr lang="cs-CZ" dirty="0"/>
              <a:t>2) metoda srovnávacího úseku</a:t>
            </a:r>
          </a:p>
          <a:p>
            <a:r>
              <a:rPr lang="cs-CZ" sz="2400" dirty="0"/>
              <a:t>(Just T. a kol</a:t>
            </a:r>
            <a:r>
              <a:rPr lang="cs-CZ" sz="2800" dirty="0"/>
              <a:t>., 2020)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4290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49FA17A-FE38-4ECC-AC64-2DDC5C294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396" y="284176"/>
            <a:ext cx="11346695" cy="1508760"/>
          </a:xfrm>
        </p:spPr>
        <p:txBody>
          <a:bodyPr>
            <a:normAutofit fontScale="90000"/>
          </a:bodyPr>
          <a:lstStyle/>
          <a:p>
            <a:r>
              <a:rPr lang="cs-CZ" sz="4000" dirty="0"/>
              <a:t>Mrtvé dřevo do břehů</a:t>
            </a:r>
            <a:br>
              <a:rPr lang="cs-CZ" sz="4000" dirty="0"/>
            </a:br>
            <a:r>
              <a:rPr lang="cs-CZ" sz="4000" dirty="0"/>
              <a:t>-</a:t>
            </a:r>
            <a:r>
              <a:rPr lang="pl-PL" sz="4000" dirty="0"/>
              <a:t>instalace smrků do řeky Wertach v roce 2016 (Just T. a kol., 2020)</a:t>
            </a:r>
            <a:endParaRPr lang="cs-CZ" sz="4000" dirty="0"/>
          </a:p>
        </p:txBody>
      </p:sp>
      <p:pic>
        <p:nvPicPr>
          <p:cNvPr id="5" name="Zástupný symbol pro obsah 4">
            <a:extLst>
              <a:ext uri="{FF2B5EF4-FFF2-40B4-BE49-F238E27FC236}">
                <a16:creationId xmlns:a16="http://schemas.microsoft.com/office/drawing/2014/main" id="{EE7D45DB-1E01-4C37-BCB2-4AE22D3670C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61396" y="2318994"/>
            <a:ext cx="4536021" cy="4365419"/>
          </a:xfrm>
          <a:prstGeom prst="rect">
            <a:avLst/>
          </a:prstGeom>
        </p:spPr>
      </p:pic>
      <p:pic>
        <p:nvPicPr>
          <p:cNvPr id="6" name="Zástupný symbol pro obsah 5">
            <a:extLst>
              <a:ext uri="{FF2B5EF4-FFF2-40B4-BE49-F238E27FC236}">
                <a16:creationId xmlns:a16="http://schemas.microsoft.com/office/drawing/2014/main" id="{0E1404E9-7A0A-4ECC-A6F8-8E9EA5C19A7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97260" y="2318994"/>
            <a:ext cx="6703504" cy="377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065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547CCC-A0DE-4755-94DD-8396F2F91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13" y="188537"/>
            <a:ext cx="11255605" cy="1809945"/>
          </a:xfrm>
        </p:spPr>
        <p:txBody>
          <a:bodyPr>
            <a:normAutofit/>
          </a:bodyPr>
          <a:lstStyle/>
          <a:p>
            <a:r>
              <a:rPr lang="cs-CZ" sz="2800" dirty="0">
                <a:solidFill>
                  <a:srgbClr val="3D3C3B"/>
                </a:solidFill>
                <a:latin typeface="FranklinGothicURW-Boo"/>
              </a:rPr>
              <a:t>Revitalizace horního toku říčky </a:t>
            </a:r>
            <a:r>
              <a:rPr lang="cs-CZ" sz="2800" dirty="0" err="1">
                <a:solidFill>
                  <a:srgbClr val="3D3C3B"/>
                </a:solidFill>
                <a:latin typeface="FranklinGothicURW-Boo"/>
              </a:rPr>
              <a:t>Altmühl</a:t>
            </a:r>
            <a:r>
              <a:rPr lang="cs-CZ" sz="2800" dirty="0">
                <a:solidFill>
                  <a:srgbClr val="3D3C3B"/>
                </a:solidFill>
                <a:latin typeface="FranklinGothicURW-Boo"/>
              </a:rPr>
              <a:t> – zpomalení povodňového odtoku (Vodohospodářský úřad </a:t>
            </a:r>
            <a:r>
              <a:rPr lang="cs-CZ" sz="2800" dirty="0" err="1">
                <a:solidFill>
                  <a:srgbClr val="3D3C3B"/>
                </a:solidFill>
                <a:latin typeface="FranklinGothicURW-Boo"/>
              </a:rPr>
              <a:t>Ansbach</a:t>
            </a:r>
            <a:r>
              <a:rPr lang="cs-CZ" sz="2800" dirty="0">
                <a:solidFill>
                  <a:srgbClr val="3D3C3B"/>
                </a:solidFill>
                <a:latin typeface="FranklinGothicURW-Boo"/>
              </a:rPr>
              <a:t>, Just T. a kol., 2020)</a:t>
            </a:r>
            <a:endParaRPr lang="cs-CZ" sz="2800" dirty="0"/>
          </a:p>
        </p:txBody>
      </p:sp>
      <p:pic>
        <p:nvPicPr>
          <p:cNvPr id="4" name="Zástupný symbol pro obsah 3">
            <a:extLst>
              <a:ext uri="{FF2B5EF4-FFF2-40B4-BE49-F238E27FC236}">
                <a16:creationId xmlns:a16="http://schemas.microsoft.com/office/drawing/2014/main" id="{C599C537-8EB2-496D-A70F-B81E60A1D6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8294" y="2130645"/>
            <a:ext cx="6169525" cy="4616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529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1410611-4D6D-409D-8447-F82064753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864" y="284176"/>
            <a:ext cx="10821971" cy="1508760"/>
          </a:xfrm>
        </p:spPr>
        <p:txBody>
          <a:bodyPr>
            <a:normAutofit/>
          </a:bodyPr>
          <a:lstStyle/>
          <a:p>
            <a:r>
              <a:rPr lang="cs-CZ" dirty="0"/>
              <a:t>Přírodě blízká protipovodňová opaření v krajině</a:t>
            </a:r>
          </a:p>
        </p:txBody>
      </p:sp>
      <p:pic>
        <p:nvPicPr>
          <p:cNvPr id="5" name="Zástupný symbol pro obsah 4">
            <a:extLst>
              <a:ext uri="{FF2B5EF4-FFF2-40B4-BE49-F238E27FC236}">
                <a16:creationId xmlns:a16="http://schemas.microsoft.com/office/drawing/2014/main" id="{9682A043-9100-4E28-87A9-DCF8230E564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7773" y="2253007"/>
            <a:ext cx="5828523" cy="3525624"/>
          </a:xfrm>
          <a:prstGeom prst="rect">
            <a:avLst/>
          </a:prstGeom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92A929DA-DA13-4922-AE64-0CDB20275AA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dirty="0"/>
              <a:t>přirozené vodní toky (vlevo) pomaleji přivádějí vody do závěrného profilu ZP</a:t>
            </a:r>
          </a:p>
          <a:p>
            <a:r>
              <a:rPr lang="cs-CZ" dirty="0"/>
              <a:t> technicky upravené toky (vpravo) rychleji přivádějí vody a způsobují rychlejší vzestup povodňové vlny</a:t>
            </a:r>
          </a:p>
          <a:p>
            <a:r>
              <a:rPr lang="cs-CZ" dirty="0"/>
              <a:t>(Just T. a kol., 2020)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000539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uhy">
  <a:themeElements>
    <a:clrScheme name="Pruhy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Pruhy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Pruhy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TM03090430[[fn=Pruhy]]</Template>
  <TotalTime>332</TotalTime>
  <Words>486</Words>
  <Application>Microsoft Office PowerPoint</Application>
  <PresentationFormat>Širokoúhlá obrazovka</PresentationFormat>
  <Paragraphs>39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Corbel</vt:lpstr>
      <vt:lpstr>FranklinGothicURW-Boo</vt:lpstr>
      <vt:lpstr>FranklinGothicURW-Dem</vt:lpstr>
      <vt:lpstr>Wingdings</vt:lpstr>
      <vt:lpstr>Pruhy</vt:lpstr>
      <vt:lpstr>Revitalizace vodních toků  Doc. Ing. Martin Neruda,Ph.D. Fakulta životního prostředí UJEP Ústí nad Labem</vt:lpstr>
      <vt:lpstr>Říční kulturní krajina </vt:lpstr>
      <vt:lpstr>Příčný profil přírodního toku a technicky upraveného toku</vt:lpstr>
      <vt:lpstr>Poměr hloubky a šířky koryta u přírodního a technického koryta</vt:lpstr>
      <vt:lpstr>Návrh meandrů při revitalizaci vodního toku</vt:lpstr>
      <vt:lpstr>Klejnárka u Církvic - Strmý nárazový břeh v oblouku trasy stabilizují kořenové pletence stromů, při vnitřním břehu se ukládá štěrková lavice (jesep)</vt:lpstr>
      <vt:lpstr>Mrtvé dřevo do břehů -instalace smrků do řeky Wertach v roce 2016 (Just T. a kol., 2020)</vt:lpstr>
      <vt:lpstr>Revitalizace horního toku říčky Altmühl – zpomalení povodňového odtoku (Vodohospodářský úřad Ansbach, Just T. a kol., 2020)</vt:lpstr>
      <vt:lpstr>Přírodě blízká protipovodňová opaření v krajině</vt:lpstr>
      <vt:lpstr>Děkuji Vám za pozornost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OCHRANA A ZLEPŠOVÁNÍ MORFOLOGICKÉHO STAVU VODNÍCH TOKŮ: Revitalizace, dílčí vodohospodářská opatření, podpora renaturačních procesů Tomáš Just, Kateřina Kujanová, Karel Černý, Miroslav Kubín METODIKA AOPK ČR, 2020</dc:title>
  <dc:creator>Neruda</dc:creator>
  <cp:lastModifiedBy>Neruda</cp:lastModifiedBy>
  <cp:revision>48</cp:revision>
  <dcterms:created xsi:type="dcterms:W3CDTF">2021-03-15T10:00:01Z</dcterms:created>
  <dcterms:modified xsi:type="dcterms:W3CDTF">2021-04-12T13:26:40Z</dcterms:modified>
</cp:coreProperties>
</file>