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9"/>
  </p:notesMasterIdLst>
  <p:handoutMasterIdLst>
    <p:handoutMasterId r:id="rId30"/>
  </p:handout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1" r:id="rId20"/>
    <p:sldId id="274" r:id="rId21"/>
    <p:sldId id="272" r:id="rId22"/>
    <p:sldId id="273" r:id="rId23"/>
    <p:sldId id="275" r:id="rId24"/>
    <p:sldId id="276" r:id="rId25"/>
    <p:sldId id="277" r:id="rId26"/>
    <p:sldId id="278" r:id="rId27"/>
    <p:sldId id="279" r:id="rId28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89A1A7"/>
    <a:srgbClr val="375D6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7" d="100"/>
          <a:sy n="117" d="100"/>
        </p:scale>
        <p:origin x="6" y="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C78DD09-7F40-4A7C-B2A0-A12EE04A2402}" type="datetimeFigureOut">
              <a:rPr lang="cs-CZ"/>
              <a:pPr>
                <a:defRPr/>
              </a:pPr>
              <a:t>19. 4. 2021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015DC17A-5D9F-4335-8093-34D7B795BCD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xmlns="" val="7119498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C1BEB67-5B4A-4B52-AC11-3E74976B116A}" type="datetimeFigureOut">
              <a:rPr lang="cs-CZ"/>
              <a:pPr>
                <a:defRPr/>
              </a:pPr>
              <a:t>19. 4. 2021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AFE6FF9-B965-4D46-AC79-6208F77C584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xmlns="" val="28262282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71604" y="2130425"/>
            <a:ext cx="71438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71604" y="3886200"/>
            <a:ext cx="7143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B22C2-F670-4FCD-8014-7719DCF04917}" type="datetime1">
              <a:rPr lang="cs-CZ"/>
              <a:pPr>
                <a:defRPr/>
              </a:pPr>
              <a:t>19. 4. 2021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Téma prezentace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06B33-2E85-4E66-BB14-1D061DA3742C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xmlns="" val="1940537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E0919-A380-41CD-886C-FD3DC7748D1E}" type="datetime1">
              <a:rPr lang="cs-CZ"/>
              <a:pPr>
                <a:defRPr/>
              </a:pPr>
              <a:t>19. 4. 2021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Téma prezentace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A15A10-560C-4C1A-88B1-2DF3E199251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xmlns="" val="3599282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1928802"/>
            <a:ext cx="2057400" cy="419736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643042" y="1928802"/>
            <a:ext cx="4833958" cy="419736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1B396-6F56-4F9F-8523-D8E2B035BC3C}" type="datetime1">
              <a:rPr lang="cs-CZ"/>
              <a:pPr>
                <a:defRPr/>
              </a:pPr>
              <a:t>19. 4. 2021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Téma prezentace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06B9D9-A0DA-45BD-9E25-6150E65D112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xmlns="" val="643477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6ABAF-9C9A-4FEE-8C77-BCF0980771BB}" type="datetime1">
              <a:rPr lang="cs-CZ"/>
              <a:pPr>
                <a:defRPr/>
              </a:pPr>
              <a:t>19. 4. 2021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Téma prezentace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021CD0-D350-42A7-825B-019359D4E04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xmlns="" val="2577117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71603" y="4406900"/>
            <a:ext cx="71438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571603" y="2906713"/>
            <a:ext cx="71438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3BCD1-38EC-4756-ADF0-1F7A5AB974CE}" type="datetime1">
              <a:rPr lang="cs-CZ"/>
              <a:pPr>
                <a:defRPr/>
              </a:pPr>
              <a:t>19. 4. 2021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Téma prezentace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A7BEE-0D6E-4067-856E-A20323E077A3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xmlns="" val="3590293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571604" y="3214686"/>
            <a:ext cx="3500462" cy="291147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214942" y="3214686"/>
            <a:ext cx="3471858" cy="291147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8AFF6-4A5F-493C-AACE-15707A0F4D4C}" type="datetime1">
              <a:rPr lang="cs-CZ"/>
              <a:pPr>
                <a:defRPr/>
              </a:pPr>
              <a:t>19. 4. 2021</a:t>
            </a:fld>
            <a:endParaRPr lang="cs-CZ" dirty="0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Téma prezentace</a:t>
            </a:r>
            <a:endParaRPr lang="cs-CZ" dirty="0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F5551-951F-48A8-9E2C-1F7C1C2166E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xmlns="" val="267787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571604" y="3214686"/>
            <a:ext cx="3500462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1571604" y="4000503"/>
            <a:ext cx="3500462" cy="2125659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214942" y="3214686"/>
            <a:ext cx="347185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214942" y="4000503"/>
            <a:ext cx="3471858" cy="2125659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A1400-9BC1-44F4-9B73-87535AE0D349}" type="datetime1">
              <a:rPr lang="cs-CZ"/>
              <a:pPr>
                <a:defRPr/>
              </a:pPr>
              <a:t>19. 4. 2021</a:t>
            </a:fld>
            <a:endParaRPr lang="cs-CZ" dirty="0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Téma prezentace</a:t>
            </a:r>
            <a:endParaRPr lang="cs-CZ" dirty="0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3001E-F808-4C96-A6D6-FF61E28A259F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xmlns="" val="8474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DC2B0-310A-43D7-9061-C5E09CC9FFC9}" type="datetime1">
              <a:rPr lang="cs-CZ"/>
              <a:pPr>
                <a:defRPr/>
              </a:pPr>
              <a:t>19. 4. 2021</a:t>
            </a:fld>
            <a:endParaRPr lang="cs-CZ" dirty="0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Téma prezentace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BAECAD-90A3-49F6-BA6D-F1B71BEBE45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xmlns="" val="3030972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584D4-59B2-454C-9326-1BAAE6710469}" type="datetime1">
              <a:rPr lang="cs-CZ"/>
              <a:pPr>
                <a:defRPr/>
              </a:pPr>
              <a:t>19. 4. 2021</a:t>
            </a:fld>
            <a:endParaRPr lang="cs-CZ" dirty="0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Téma prezentace</a:t>
            </a:r>
            <a:endParaRPr lang="cs-CZ" dirty="0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7B08B-BA34-4545-9EF9-CC67274C6F3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xmlns="" val="2041633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78639" y="1928802"/>
            <a:ext cx="285048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43438" y="1928802"/>
            <a:ext cx="4043362" cy="41973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78639" y="3286124"/>
            <a:ext cx="2850486" cy="28400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39BCA-56CC-4056-951E-0EA1603BF72A}" type="datetime1">
              <a:rPr lang="cs-CZ"/>
              <a:pPr>
                <a:defRPr/>
              </a:pPr>
              <a:t>19. 4. 2021</a:t>
            </a:fld>
            <a:endParaRPr lang="cs-CZ" dirty="0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Téma prezentace</a:t>
            </a:r>
            <a:endParaRPr lang="cs-CZ" dirty="0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BBE35-161B-49CE-A06A-3D6CACDA712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xmlns="" val="79614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78638" y="4800600"/>
            <a:ext cx="7136766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578638" y="1928801"/>
            <a:ext cx="7136766" cy="279877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  <a:endParaRPr lang="cs-CZ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78638" y="5367338"/>
            <a:ext cx="713676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7C45E-5701-4020-9910-D2429F39D50A}" type="datetime1">
              <a:rPr lang="cs-CZ"/>
              <a:pPr>
                <a:defRPr/>
              </a:pPr>
              <a:t>19. 4. 2021</a:t>
            </a:fld>
            <a:endParaRPr lang="cs-CZ" dirty="0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Téma prezentace</a:t>
            </a:r>
            <a:endParaRPr lang="cs-CZ" dirty="0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FB2855-4775-4D13-9F24-F46CC596D26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xmlns="" val="300799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1571625" y="1928813"/>
            <a:ext cx="71151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1571625" y="3214688"/>
            <a:ext cx="7115175" cy="291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581150" y="6356350"/>
            <a:ext cx="34909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89A1A7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CDD53D5-1E2C-4D3A-A9E1-C6BC9FCDAFDB}" type="datetime1">
              <a:rPr lang="cs-CZ"/>
              <a:pPr>
                <a:defRPr/>
              </a:pPr>
              <a:t>19. 4. 2021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468813" y="1042988"/>
            <a:ext cx="4532312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4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cs-CZ"/>
              <a:t>Téma prezentace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5214938" y="6356350"/>
            <a:ext cx="347186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A1A7"/>
                </a:solidFill>
              </a:defRPr>
            </a:lvl1pPr>
          </a:lstStyle>
          <a:p>
            <a:fld id="{AD561080-D1DD-4965-8AEE-D6B34E483B2B}" type="slidenum">
              <a:rPr lang="cs-CZ" altLang="cs-CZ"/>
              <a:pPr/>
              <a:t>‹#›</a:t>
            </a:fld>
            <a:endParaRPr lang="cs-CZ" altLang="cs-CZ"/>
          </a:p>
        </p:txBody>
      </p:sp>
      <p:pic>
        <p:nvPicPr>
          <p:cNvPr id="1031" name="Obrázek 7" descr="uk_logo.wmf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92100"/>
            <a:ext cx="3475038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rgbClr val="375D67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75D67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75D67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75D67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75D67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75D67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75D67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75D67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375D67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395536" y="2780928"/>
            <a:ext cx="8319839" cy="2378695"/>
          </a:xfrm>
        </p:spPr>
        <p:txBody>
          <a:bodyPr/>
          <a:lstStyle/>
          <a:p>
            <a:pPr algn="ctr"/>
            <a:r>
              <a:rPr lang="cs-CZ" sz="4000" dirty="0" smtClean="0"/>
              <a:t>Voda může být bez nás, </a:t>
            </a:r>
            <a:br>
              <a:rPr lang="cs-CZ" sz="4000" dirty="0" smtClean="0"/>
            </a:br>
            <a:r>
              <a:rPr lang="cs-CZ" sz="4000" dirty="0" smtClean="0"/>
              <a:t>ale nikdy ne lidstvo bez vody</a:t>
            </a:r>
            <a:endParaRPr lang="cs-CZ" altLang="cs-CZ" sz="4000" dirty="0" smtClean="0"/>
          </a:p>
        </p:txBody>
      </p:sp>
      <p:sp>
        <p:nvSpPr>
          <p:cNvPr id="2052" name="Zástupný symbol pro zápatí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>
                <a:solidFill>
                  <a:schemeClr val="bg1"/>
                </a:solidFill>
                <a:latin typeface="Arial" panose="020B0604020202020204" pitchFamily="34" charset="0"/>
              </a:rPr>
              <a:t>Voda &amp; Civilizace</a:t>
            </a:r>
            <a:endParaRPr lang="cs-CZ" altLang="cs-CZ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DĚČÍN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20000" y="2340000"/>
            <a:ext cx="5940001" cy="3960000"/>
          </a:xfrm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/>
              <a:t>Voda &amp; Civilizace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19256" cy="1143000"/>
          </a:xfrm>
        </p:spPr>
        <p:txBody>
          <a:bodyPr/>
          <a:lstStyle/>
          <a:p>
            <a:pPr algn="ctr"/>
            <a:r>
              <a:rPr lang="cs-CZ" sz="4000" dirty="0" smtClean="0"/>
              <a:t>Ústeckým krajem protéká </a:t>
            </a:r>
            <a:r>
              <a:rPr lang="cs-CZ" sz="4000" dirty="0" smtClean="0"/>
              <a:t>skoro </a:t>
            </a:r>
            <a:r>
              <a:rPr lang="cs-CZ" sz="4000" dirty="0" smtClean="0"/>
              <a:t>všechna voda u nás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4437112"/>
            <a:ext cx="8219256" cy="792088"/>
          </a:xfrm>
        </p:spPr>
        <p:txBody>
          <a:bodyPr/>
          <a:lstStyle/>
          <a:p>
            <a:pPr lvl="0" algn="ctr">
              <a:buNone/>
            </a:pPr>
            <a:r>
              <a:rPr lang="cs-CZ" sz="1600" dirty="0" smtClean="0"/>
              <a:t>Jsme </a:t>
            </a:r>
            <a:r>
              <a:rPr lang="cs-CZ" sz="1600" dirty="0" smtClean="0"/>
              <a:t>si proto vědomi některých rizik </a:t>
            </a:r>
            <a:r>
              <a:rPr lang="cs-CZ" sz="1600" dirty="0" smtClean="0"/>
              <a:t>a problémů </a:t>
            </a:r>
            <a:r>
              <a:rPr lang="cs-CZ" sz="1600" dirty="0" smtClean="0"/>
              <a:t>řádově více, než jinde. </a:t>
            </a:r>
          </a:p>
          <a:p>
            <a:pPr lvl="0" algn="ctr">
              <a:buNone/>
            </a:pPr>
            <a:r>
              <a:rPr lang="cs-CZ" sz="1600" dirty="0" smtClean="0"/>
              <a:t>Mnozí </a:t>
            </a:r>
            <a:r>
              <a:rPr lang="cs-CZ" sz="1600" dirty="0" smtClean="0"/>
              <a:t>z nás si ještě pamatují poslední ničivé povodně v roce 2013.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/>
              <a:t>Voda &amp; Civilizace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MOST JEZER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2340000"/>
            <a:ext cx="5940001" cy="3960000"/>
          </a:xfrm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/>
              <a:t>Voda &amp; Civilizace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MOST KOSTE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20000" y="2340000"/>
            <a:ext cx="5941449" cy="3960000"/>
          </a:xfrm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/>
              <a:t>Voda &amp; Civilizace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CHOMUTO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20000" y="2340000"/>
            <a:ext cx="5940001" cy="3960000"/>
          </a:xfrm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/>
              <a:t>Voda &amp; Civilizace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5" y="3861048"/>
            <a:ext cx="8219256" cy="2808312"/>
          </a:xfrm>
        </p:spPr>
        <p:txBody>
          <a:bodyPr/>
          <a:lstStyle/>
          <a:p>
            <a:pPr lvl="0" algn="ctr">
              <a:buNone/>
            </a:pPr>
            <a:endParaRPr lang="cs-CZ" sz="1600" dirty="0" smtClean="0"/>
          </a:p>
          <a:p>
            <a:pPr lvl="0" algn="ctr">
              <a:buNone/>
            </a:pPr>
            <a:endParaRPr lang="cs-CZ" sz="1600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/>
              <a:t>Voda &amp; Civilizace</a:t>
            </a:r>
            <a:endParaRPr lang="cs-CZ" altLang="cs-CZ" dirty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291265" cy="2004243"/>
          </a:xfrm>
        </p:spPr>
        <p:txBody>
          <a:bodyPr/>
          <a:lstStyle/>
          <a:p>
            <a:pPr algn="ctr"/>
            <a:r>
              <a:rPr lang="cs-CZ" sz="4000" dirty="0" smtClean="0"/>
              <a:t>Jednou z charakteristických vlastností Ústeckého kraje </a:t>
            </a:r>
            <a:br>
              <a:rPr lang="cs-CZ" sz="4000" dirty="0" smtClean="0"/>
            </a:br>
            <a:r>
              <a:rPr lang="cs-CZ" sz="4000" dirty="0" smtClean="0"/>
              <a:t>jsou velké kontrasty</a:t>
            </a:r>
            <a:endParaRPr lang="cs-CZ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204864"/>
            <a:ext cx="8291265" cy="3921299"/>
          </a:xfrm>
        </p:spPr>
        <p:txBody>
          <a:bodyPr/>
          <a:lstStyle/>
          <a:p>
            <a:pPr lvl="0" algn="ctr">
              <a:buNone/>
            </a:pPr>
            <a:endParaRPr lang="cs-CZ" sz="1600" dirty="0" smtClean="0"/>
          </a:p>
          <a:p>
            <a:pPr lvl="0" algn="ctr">
              <a:buNone/>
            </a:pPr>
            <a:r>
              <a:rPr lang="cs-CZ" sz="1600" dirty="0" smtClean="0"/>
              <a:t>Pod </a:t>
            </a:r>
            <a:r>
              <a:rPr lang="cs-CZ" sz="1600" dirty="0" smtClean="0"/>
              <a:t>Krušnými horami má zdejší krajina monumentalitu, kterou bychom jinde u nás těžko hledali. </a:t>
            </a:r>
            <a:r>
              <a:rPr lang="cs-CZ" sz="1600" dirty="0" smtClean="0"/>
              <a:t>Ale </a:t>
            </a:r>
            <a:r>
              <a:rPr lang="cs-CZ" sz="1600" dirty="0" smtClean="0"/>
              <a:t>„hned o údolí vedle“ najdeme drobná zákoutí, a intimně poetická místa. </a:t>
            </a:r>
          </a:p>
          <a:p>
            <a:pPr lvl="0" algn="ctr">
              <a:buNone/>
            </a:pPr>
            <a:endParaRPr lang="cs-CZ" sz="1600" dirty="0" smtClean="0"/>
          </a:p>
          <a:p>
            <a:pPr lvl="0" algn="ctr">
              <a:buNone/>
            </a:pPr>
            <a:r>
              <a:rPr lang="cs-CZ" sz="1600" dirty="0" smtClean="0"/>
              <a:t>Labe </a:t>
            </a:r>
            <a:r>
              <a:rPr lang="cs-CZ" sz="1600" dirty="0" smtClean="0"/>
              <a:t>opouští naši republiku v nejníže položeném místě u nás údolím, které je nejhlubším pískovcovým údolím v Evropě. </a:t>
            </a:r>
          </a:p>
          <a:p>
            <a:pPr lvl="0" algn="ctr">
              <a:buNone/>
            </a:pPr>
            <a:endParaRPr lang="cs-CZ" sz="1600" dirty="0" smtClean="0"/>
          </a:p>
          <a:p>
            <a:pPr lvl="0" algn="ctr">
              <a:buNone/>
            </a:pPr>
            <a:r>
              <a:rPr lang="cs-CZ" sz="1600" dirty="0" smtClean="0"/>
              <a:t>V</a:t>
            </a:r>
            <a:r>
              <a:rPr lang="cs-CZ" sz="1600" dirty="0" smtClean="0"/>
              <a:t> tomto kraji si daleko více než jinde u nás uvědomujeme, jaký význam má uvědomělá práce s vodou v krajině, neboť co se se vsakováním nepodaří jinde, my tu pocítíme v rychlosti a výšce povodňové vlny při záplavách. </a:t>
            </a:r>
          </a:p>
          <a:p>
            <a:pPr lvl="0" algn="ctr">
              <a:buNone/>
            </a:pPr>
            <a:endParaRPr lang="cs-CZ" sz="1600" dirty="0" smtClean="0"/>
          </a:p>
          <a:p>
            <a:pPr lvl="0" algn="ctr">
              <a:buNone/>
            </a:pPr>
            <a:r>
              <a:rPr lang="cs-CZ" sz="1600" dirty="0" smtClean="0"/>
              <a:t>Z</a:t>
            </a:r>
            <a:r>
              <a:rPr lang="cs-CZ" sz="1600" dirty="0" smtClean="0"/>
              <a:t> pohledu selského rozumu tam podvědomě velmi dobře “víme“, jaký je jediný správný postup i při koncipování obnovy krajiny v rozlehlé Mostecké pánevní oblasti, snad se nám podaří těmto vnitřním hlasům i naslouchat. 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/>
              <a:t>Voda &amp; Civilizace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5" y="1928813"/>
            <a:ext cx="8219256" cy="1143000"/>
          </a:xfrm>
        </p:spPr>
        <p:txBody>
          <a:bodyPr/>
          <a:lstStyle/>
          <a:p>
            <a:pPr algn="ctr"/>
            <a:r>
              <a:rPr lang="cs-CZ" sz="4000" dirty="0" smtClean="0"/>
              <a:t>Poručíme větru a dešti?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7" y="2924944"/>
            <a:ext cx="8291264" cy="3201219"/>
          </a:xfrm>
        </p:spPr>
        <p:txBody>
          <a:bodyPr/>
          <a:lstStyle/>
          <a:p>
            <a:pPr lvl="0" algn="ctr">
              <a:buNone/>
            </a:pPr>
            <a:endParaRPr lang="cs-CZ" sz="1600" dirty="0" smtClean="0"/>
          </a:p>
          <a:p>
            <a:pPr lvl="0" algn="ctr">
              <a:buNone/>
            </a:pPr>
            <a:r>
              <a:rPr lang="cs-CZ" sz="1600" dirty="0" smtClean="0"/>
              <a:t>Při </a:t>
            </a:r>
            <a:r>
              <a:rPr lang="cs-CZ" sz="1600" dirty="0" smtClean="0"/>
              <a:t>pohledu do těžbou zpustošené krajiny si daleko více než v jiných krajích uvědomujeme, že dnes už nemůžeme „poručit větru a dešti“. </a:t>
            </a:r>
            <a:endParaRPr lang="cs-CZ" sz="1600" dirty="0" smtClean="0"/>
          </a:p>
          <a:p>
            <a:pPr lvl="0" algn="ctr">
              <a:buNone/>
            </a:pPr>
            <a:endParaRPr lang="cs-CZ" sz="1600" dirty="0" smtClean="0"/>
          </a:p>
          <a:p>
            <a:pPr lvl="0" algn="ctr">
              <a:buNone/>
            </a:pPr>
            <a:r>
              <a:rPr lang="cs-CZ" sz="1600" dirty="0" smtClean="0"/>
              <a:t>V</a:t>
            </a:r>
            <a:r>
              <a:rPr lang="cs-CZ" sz="1600" dirty="0" smtClean="0"/>
              <a:t> našem kraji bylo těžbou postiženo více než 1200 km2, z toho rozloha vlastních povrchových lomů je více než 400 km2. To už nejde napravovat „vyhrnutím rukávů“, to už se musíme snažit zásadním způsobem změnit naše uvažování, které je v procesu „návratu krajiny“ stále pevně usazeno v inženýrských přístupech šedesátých let. </a:t>
            </a:r>
            <a:endParaRPr lang="cs-CZ" sz="1600" dirty="0" smtClean="0"/>
          </a:p>
          <a:p>
            <a:pPr lvl="0" algn="ctr">
              <a:buNone/>
            </a:pPr>
            <a:endParaRPr lang="cs-CZ" sz="1600" dirty="0" smtClean="0"/>
          </a:p>
          <a:p>
            <a:pPr lvl="0" algn="ctr">
              <a:buNone/>
            </a:pPr>
            <a:r>
              <a:rPr lang="cs-CZ" sz="1600" dirty="0" smtClean="0"/>
              <a:t>Za </a:t>
            </a:r>
            <a:r>
              <a:rPr lang="cs-CZ" sz="1600" dirty="0" smtClean="0"/>
              <a:t>těch padesát let se v procesu rekultivací a hlavně resocializací mnohé změnilo, naše názory bychom se neměli bát zásadním způsobem korigovat.  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/>
              <a:t>Voda &amp; Civilizace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3356992"/>
            <a:ext cx="8363272" cy="1143000"/>
          </a:xfrm>
        </p:spPr>
        <p:txBody>
          <a:bodyPr/>
          <a:lstStyle/>
          <a:p>
            <a:pPr algn="ctr"/>
            <a:r>
              <a:rPr lang="cs-CZ" sz="4000" dirty="0" smtClean="0"/>
              <a:t>Sílu přírodních živlů a přírody jsme velmi rádi využívali </a:t>
            </a:r>
            <a:endParaRPr lang="cs-CZ" sz="40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/>
              <a:t>Voda &amp; Civilizace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5" y="2060848"/>
            <a:ext cx="8219256" cy="4464496"/>
          </a:xfrm>
        </p:spPr>
        <p:txBody>
          <a:bodyPr/>
          <a:lstStyle/>
          <a:p>
            <a:pPr lvl="0" algn="ctr">
              <a:buNone/>
            </a:pPr>
            <a:r>
              <a:rPr lang="cs-CZ" sz="1600" dirty="0" smtClean="0"/>
              <a:t>Dnes ale </a:t>
            </a:r>
            <a:r>
              <a:rPr lang="cs-CZ" sz="1600" dirty="0" smtClean="0"/>
              <a:t>odosobnělost </a:t>
            </a:r>
            <a:r>
              <a:rPr lang="cs-CZ" sz="1600" dirty="0" smtClean="0"/>
              <a:t>zasáhla i uhlí, o kterém při těžbě nemluvíme jako o jedinečném nerostu ale mluvíme o něm jako o jednotkách výkonu tepla. </a:t>
            </a:r>
            <a:endParaRPr lang="cs-CZ" sz="1600" dirty="0" smtClean="0"/>
          </a:p>
          <a:p>
            <a:pPr lvl="0" algn="ctr">
              <a:buNone/>
            </a:pPr>
            <a:r>
              <a:rPr lang="cs-CZ" sz="1600" dirty="0" smtClean="0"/>
              <a:t>Toto </a:t>
            </a:r>
            <a:r>
              <a:rPr lang="cs-CZ" sz="1600" dirty="0" smtClean="0"/>
              <a:t>technokratické uvažování se nám ale vrací nahromaděnou energií přírody dnes už způsobem, která je nepřehlédnutelný. </a:t>
            </a:r>
            <a:endParaRPr lang="cs-CZ" sz="1600" dirty="0" smtClean="0"/>
          </a:p>
          <a:p>
            <a:pPr lvl="0" algn="ctr">
              <a:buNone/>
            </a:pPr>
            <a:r>
              <a:rPr lang="cs-CZ" sz="1600" dirty="0" smtClean="0"/>
              <a:t>Mluvíme </a:t>
            </a:r>
            <a:r>
              <a:rPr lang="cs-CZ" sz="1600" dirty="0" smtClean="0"/>
              <a:t>o dnešku jako o době globálního oteplování, klimatických změn, kde postupně tichnou i ti, kteří s ještě před několika lety nepřipouštěly vazbu na činnost člověka. </a:t>
            </a:r>
            <a:endParaRPr lang="cs-CZ" sz="1600" dirty="0" smtClean="0"/>
          </a:p>
          <a:p>
            <a:pPr lvl="0" algn="ctr">
              <a:buNone/>
            </a:pPr>
            <a:r>
              <a:rPr lang="cs-CZ" sz="1600" dirty="0" smtClean="0"/>
              <a:t>S</a:t>
            </a:r>
            <a:r>
              <a:rPr lang="cs-CZ" sz="1600" dirty="0" smtClean="0"/>
              <a:t> nadsázkou můžeme říci, že povodně tu byly vždy, ale akcelerace výkyvů a změn počasí bychom neměli vnímat jako „chybu v systému“ ale měly bychom ji začít brát jako projev i naší činnosti. </a:t>
            </a:r>
            <a:endParaRPr lang="cs-CZ" sz="1600" dirty="0" smtClean="0"/>
          </a:p>
          <a:p>
            <a:pPr lvl="0" algn="ctr">
              <a:buNone/>
            </a:pPr>
            <a:r>
              <a:rPr lang="cs-CZ" sz="1600" dirty="0" smtClean="0"/>
              <a:t>Měl </a:t>
            </a:r>
            <a:r>
              <a:rPr lang="cs-CZ" sz="1600" dirty="0" smtClean="0"/>
              <a:t>by být naším motorem pro hledání a dosahování těch nejlepších přístupů vedoucí k těm nejlepším výsledkům v práci s vodou v krajině, tzv. malým vodním cyklem, pro práci s tzv. modrozelenou infrastrukturou. </a:t>
            </a:r>
            <a:endParaRPr lang="cs-CZ" sz="1600" dirty="0" smtClean="0"/>
          </a:p>
          <a:p>
            <a:pPr lvl="0" algn="ctr">
              <a:buNone/>
            </a:pPr>
            <a:r>
              <a:rPr lang="cs-CZ" sz="1600" dirty="0" smtClean="0"/>
              <a:t>Že </a:t>
            </a:r>
            <a:r>
              <a:rPr lang="cs-CZ" sz="1600" dirty="0" smtClean="0"/>
              <a:t>rozlehlé lány na horizont uchování vody v půdě nepomohou, víme už dávno, neměli bychom se ale bát provádět změny, které všichni víme, že jsou nezbytné</a:t>
            </a:r>
            <a:r>
              <a:rPr lang="cs-CZ" sz="1600" dirty="0" smtClean="0"/>
              <a:t>.</a:t>
            </a:r>
          </a:p>
          <a:p>
            <a:pPr lvl="0" algn="ctr">
              <a:buNone/>
            </a:pPr>
            <a:r>
              <a:rPr lang="cs-CZ" sz="1600" dirty="0" smtClean="0"/>
              <a:t> </a:t>
            </a:r>
          </a:p>
          <a:p>
            <a:pPr lvl="0" algn="ctr">
              <a:buNone/>
            </a:pPr>
            <a:r>
              <a:rPr lang="cs-CZ" sz="1600" b="1" dirty="0" smtClean="0"/>
              <a:t>Především </a:t>
            </a:r>
            <a:r>
              <a:rPr lang="cs-CZ" sz="1600" b="1" dirty="0" smtClean="0"/>
              <a:t>jde o změny v našem přístupu, v našem myšlení. </a:t>
            </a:r>
            <a:endParaRPr lang="cs-CZ" sz="1600" b="1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/>
              <a:t>Voda &amp; Civilizace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916832"/>
            <a:ext cx="8352928" cy="4464496"/>
          </a:xfrm>
        </p:spPr>
        <p:txBody>
          <a:bodyPr/>
          <a:lstStyle/>
          <a:p>
            <a:pPr algn="ctr">
              <a:buNone/>
            </a:pPr>
            <a:endParaRPr lang="cs-CZ" sz="1600" dirty="0" smtClean="0"/>
          </a:p>
          <a:p>
            <a:pPr algn="ctr">
              <a:buNone/>
            </a:pPr>
            <a:r>
              <a:rPr lang="cs-CZ" sz="1600" dirty="0" smtClean="0"/>
              <a:t>Voda </a:t>
            </a:r>
            <a:r>
              <a:rPr lang="cs-CZ" sz="1600" dirty="0" smtClean="0"/>
              <a:t>je unikátní životadárná esence přírody. Je pro nás zároveň ale tak obyčejná, </a:t>
            </a: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/>
              <a:t>že máme </a:t>
            </a:r>
            <a:r>
              <a:rPr lang="cs-CZ" sz="1600" dirty="0" smtClean="0"/>
              <a:t>tendenci její význam a hodnoty podceňovat.</a:t>
            </a:r>
            <a:br>
              <a:rPr lang="cs-CZ" sz="1600" dirty="0" smtClean="0"/>
            </a:br>
            <a:r>
              <a:rPr lang="cs-CZ" sz="1600" dirty="0" smtClean="0"/>
              <a:t> </a:t>
            </a:r>
            <a:br>
              <a:rPr lang="cs-CZ" sz="1600" dirty="0" smtClean="0"/>
            </a:br>
            <a:r>
              <a:rPr lang="cs-CZ" sz="1600" dirty="0" smtClean="0"/>
              <a:t>V Ústeckém kraji se voda a péče o krajinu jejím prostřednictvím stává předmětem revitalizace území zasaženého těžbou uhlí. Znovu se učíme využívat vodu v souladu s přírodou a jejími zákonitostmi. </a:t>
            </a:r>
            <a:br>
              <a:rPr lang="cs-CZ" sz="1600" dirty="0" smtClean="0"/>
            </a:b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/>
              <a:t>Voda není jen surovina, vodu a její koloběh v přírodě musíme daleko spíš chápat jako živý, proměnlivý organismus. Právě tento akcent by měl být primárním zájmem všech lidí, kterým na ní záleží. </a:t>
            </a:r>
            <a:br>
              <a:rPr lang="cs-CZ" sz="1600" dirty="0" smtClean="0"/>
            </a:b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/>
              <a:t>Výstava velmi výstižně upozorňuje na propojenost vody s historií, současností i budoucností lidské civilizace. </a:t>
            </a:r>
            <a:br>
              <a:rPr lang="cs-CZ" sz="1600" dirty="0" smtClean="0"/>
            </a:b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b="1" dirty="0" smtClean="0"/>
              <a:t>Voda může být bez nás, ale nikdy ne lidstvo bez vody. </a:t>
            </a: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/>
              <a:t>Mysleme na to vždy, když otočíme vodovodním kohoutkem.</a:t>
            </a:r>
            <a:endParaRPr lang="cs-CZ" sz="16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/>
              <a:t>Voda &amp; Civilizace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147248" cy="1143000"/>
          </a:xfrm>
        </p:spPr>
        <p:txBody>
          <a:bodyPr/>
          <a:lstStyle/>
          <a:p>
            <a:pPr algn="ctr"/>
            <a:r>
              <a:rPr lang="cs-CZ" sz="4000" dirty="0" smtClean="0"/>
              <a:t>Měníme stovky kilometrů čtverečních našeho kraje 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5" y="3214688"/>
            <a:ext cx="8219256" cy="2911475"/>
          </a:xfrm>
        </p:spPr>
        <p:txBody>
          <a:bodyPr/>
          <a:lstStyle/>
          <a:p>
            <a:pPr lvl="0" algn="ctr">
              <a:buNone/>
            </a:pPr>
            <a:endParaRPr lang="cs-CZ" sz="1600" dirty="0" smtClean="0"/>
          </a:p>
          <a:p>
            <a:pPr lvl="0" algn="ctr">
              <a:buNone/>
            </a:pPr>
            <a:endParaRPr lang="cs-CZ" sz="1600" dirty="0" smtClean="0"/>
          </a:p>
          <a:p>
            <a:pPr lvl="0" algn="ctr">
              <a:buNone/>
            </a:pPr>
            <a:r>
              <a:rPr lang="cs-CZ" sz="1600" dirty="0" smtClean="0"/>
              <a:t>Proměnu </a:t>
            </a:r>
            <a:r>
              <a:rPr lang="cs-CZ" sz="1600" dirty="0" smtClean="0"/>
              <a:t>stovek kilometrů čtverečních našeho kraje je třeba vnímat daleko spíš jako možnost, výzvu, že práci s vodou v krajině, daleko přesahující technická témata tzv. </a:t>
            </a:r>
            <a:r>
              <a:rPr lang="cs-CZ" sz="1600" dirty="0" err="1" smtClean="0"/>
              <a:t>hydrických</a:t>
            </a:r>
            <a:r>
              <a:rPr lang="cs-CZ" sz="1600" dirty="0" smtClean="0"/>
              <a:t> rekultivací, bude věnována náležitá pozornost. </a:t>
            </a:r>
            <a:endParaRPr lang="cs-CZ" sz="1600" dirty="0" smtClean="0"/>
          </a:p>
          <a:p>
            <a:pPr lvl="0" algn="ctr">
              <a:buNone/>
            </a:pPr>
            <a:endParaRPr lang="cs-CZ" sz="1600" dirty="0" smtClean="0"/>
          </a:p>
          <a:p>
            <a:pPr lvl="0" algn="ctr">
              <a:buNone/>
            </a:pPr>
            <a:r>
              <a:rPr lang="cs-CZ" sz="1600" dirty="0" smtClean="0"/>
              <a:t>Podaří </a:t>
            </a:r>
            <a:r>
              <a:rPr lang="cs-CZ" sz="1600" dirty="0" smtClean="0"/>
              <a:t>se nám tak v budoucnu zamezit devastačním povodním, které sužují náš kraj? </a:t>
            </a:r>
            <a:endParaRPr lang="cs-CZ" sz="1600" dirty="0" smtClean="0"/>
          </a:p>
          <a:p>
            <a:pPr lvl="0" algn="ctr">
              <a:buNone/>
            </a:pPr>
            <a:endParaRPr lang="cs-CZ" sz="1600" dirty="0" smtClean="0"/>
          </a:p>
          <a:p>
            <a:pPr lvl="0" algn="ctr">
              <a:buNone/>
            </a:pPr>
            <a:r>
              <a:rPr lang="cs-CZ" sz="1600" dirty="0" smtClean="0"/>
              <a:t>Pokud </a:t>
            </a:r>
            <a:r>
              <a:rPr lang="cs-CZ" sz="1600" dirty="0" smtClean="0"/>
              <a:t>byl tento impuls v této úvaze na začátku velmi silný, neměli bychom se bát </a:t>
            </a: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/>
              <a:t>i </a:t>
            </a:r>
            <a:r>
              <a:rPr lang="cs-CZ" sz="1600" dirty="0" smtClean="0"/>
              <a:t>přírodě dát, vytvořit a vytvářet co nejpřirozenější prostor.  </a:t>
            </a:r>
          </a:p>
          <a:p>
            <a:pPr>
              <a:buNone/>
            </a:pPr>
            <a:endParaRPr lang="cs-CZ" sz="16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/>
              <a:t>Voda &amp; Civilizace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19256" cy="1143000"/>
          </a:xfrm>
        </p:spPr>
        <p:txBody>
          <a:bodyPr/>
          <a:lstStyle/>
          <a:p>
            <a:pPr algn="ctr"/>
            <a:r>
              <a:rPr lang="cs-CZ" sz="4000" dirty="0" smtClean="0"/>
              <a:t>Čekají na nás výzvy 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3" y="3214688"/>
            <a:ext cx="8147248" cy="2911475"/>
          </a:xfrm>
        </p:spPr>
        <p:txBody>
          <a:bodyPr/>
          <a:lstStyle/>
          <a:p>
            <a:pPr lvl="0" algn="ctr">
              <a:buNone/>
            </a:pPr>
            <a:endParaRPr lang="cs-CZ" sz="1600" dirty="0" smtClean="0"/>
          </a:p>
          <a:p>
            <a:pPr lvl="0" algn="ctr">
              <a:buNone/>
            </a:pPr>
            <a:r>
              <a:rPr lang="cs-CZ" sz="1600" dirty="0" smtClean="0"/>
              <a:t>V</a:t>
            </a:r>
            <a:r>
              <a:rPr lang="cs-CZ" sz="1600" dirty="0" smtClean="0"/>
              <a:t> podobě okolí jezera Bílina, jezera Most, v centrální části dnešních lomů ČSA a </a:t>
            </a:r>
            <a:r>
              <a:rPr lang="cs-CZ" sz="1600" dirty="0" err="1" smtClean="0"/>
              <a:t>Vršany</a:t>
            </a:r>
            <a:r>
              <a:rPr lang="cs-CZ" sz="1600" dirty="0" smtClean="0"/>
              <a:t>.</a:t>
            </a:r>
          </a:p>
          <a:p>
            <a:pPr lvl="0" algn="ctr">
              <a:buNone/>
            </a:pPr>
            <a:endParaRPr lang="cs-CZ" sz="1600" dirty="0" smtClean="0"/>
          </a:p>
          <a:p>
            <a:pPr lvl="0" algn="ctr">
              <a:buNone/>
            </a:pPr>
            <a:r>
              <a:rPr lang="cs-CZ" sz="1600" dirty="0" smtClean="0"/>
              <a:t> </a:t>
            </a:r>
            <a:r>
              <a:rPr lang="cs-CZ" sz="1600" dirty="0" smtClean="0"/>
              <a:t>Právě oblast mezi Mostem a Chomutovem vnímáme pro rozvoj tohoto regionu jako snad nejdůležitější. </a:t>
            </a:r>
            <a:endParaRPr lang="cs-CZ" sz="1600" dirty="0" smtClean="0"/>
          </a:p>
          <a:p>
            <a:pPr lvl="0" algn="ctr">
              <a:buNone/>
            </a:pPr>
            <a:endParaRPr lang="cs-CZ" sz="1600" dirty="0" smtClean="0"/>
          </a:p>
          <a:p>
            <a:pPr lvl="0" algn="ctr">
              <a:buNone/>
            </a:pPr>
            <a:r>
              <a:rPr lang="cs-CZ" sz="1600" dirty="0" smtClean="0"/>
              <a:t>Proměně </a:t>
            </a:r>
            <a:r>
              <a:rPr lang="cs-CZ" sz="1600" dirty="0" smtClean="0"/>
              <a:t>krajiny v tradičně zemědělskou oblast dále na západ by měl odpovídat i přístup v nejzápadněji v kraji ležícím dole Nástup. 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/>
              <a:t>Voda &amp; Civilizace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3" y="1928813"/>
            <a:ext cx="8147248" cy="1143000"/>
          </a:xfrm>
        </p:spPr>
        <p:txBody>
          <a:bodyPr/>
          <a:lstStyle/>
          <a:p>
            <a:pPr algn="ctr"/>
            <a:r>
              <a:rPr lang="cs-CZ" sz="4000" dirty="0" smtClean="0"/>
              <a:t>Blýskání na lepší časy 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3" y="3214688"/>
            <a:ext cx="8147248" cy="3454672"/>
          </a:xfrm>
        </p:spPr>
        <p:txBody>
          <a:bodyPr/>
          <a:lstStyle/>
          <a:p>
            <a:pPr lvl="0" algn="ctr">
              <a:buNone/>
            </a:pPr>
            <a:r>
              <a:rPr lang="cs-CZ" sz="1600" dirty="0" smtClean="0"/>
              <a:t>Jako „blýskání na časy“ můžeme vnímat právě probíhající velkoryse pojatou </a:t>
            </a:r>
            <a:r>
              <a:rPr lang="cs-CZ" sz="1600" dirty="0" err="1" smtClean="0"/>
              <a:t>krajinářsko</a:t>
            </a:r>
            <a:r>
              <a:rPr lang="cs-CZ" sz="1600" dirty="0" smtClean="0"/>
              <a:t>, </a:t>
            </a:r>
            <a:r>
              <a:rPr lang="cs-CZ" sz="1600" dirty="0" err="1" smtClean="0"/>
              <a:t>urbanisticko</a:t>
            </a:r>
            <a:r>
              <a:rPr lang="cs-CZ" sz="1600" dirty="0" smtClean="0"/>
              <a:t>, architektonickou soutěž na okolí jezera Milada, </a:t>
            </a: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/>
              <a:t>pořádanou </a:t>
            </a:r>
            <a:r>
              <a:rPr lang="cs-CZ" sz="1600" dirty="0" smtClean="0"/>
              <a:t>Palivovým kombinátem Ústí nad Labem. </a:t>
            </a:r>
            <a:endParaRPr lang="cs-CZ" sz="1600" dirty="0" smtClean="0"/>
          </a:p>
          <a:p>
            <a:pPr lvl="0" algn="ctr">
              <a:buNone/>
            </a:pPr>
            <a:endParaRPr lang="cs-CZ" sz="1600" dirty="0" smtClean="0"/>
          </a:p>
          <a:p>
            <a:pPr lvl="0" algn="ctr">
              <a:buNone/>
            </a:pPr>
            <a:r>
              <a:rPr lang="cs-CZ" sz="1600" dirty="0" smtClean="0"/>
              <a:t>Oceňuji</a:t>
            </a:r>
            <a:r>
              <a:rPr lang="cs-CZ" sz="1600" dirty="0" smtClean="0"/>
              <a:t>, že v rámci této soutěže není řešeno pouze dotčené okolí jezera v rozsahu </a:t>
            </a: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/>
              <a:t>cca </a:t>
            </a:r>
            <a:r>
              <a:rPr lang="cs-CZ" sz="1600" dirty="0" smtClean="0"/>
              <a:t>10 km2, ale že jako širší řešené území oblast je zahrnuta celá oblast mezi Teplicemi a Ústím, mezi Krušnými horami a Středohořím. </a:t>
            </a:r>
            <a:endParaRPr lang="cs-CZ" sz="1600" dirty="0" smtClean="0"/>
          </a:p>
          <a:p>
            <a:pPr lvl="0" algn="ctr">
              <a:buNone/>
            </a:pPr>
            <a:endParaRPr lang="cs-CZ" sz="1600" dirty="0" smtClean="0"/>
          </a:p>
          <a:p>
            <a:pPr lvl="0" algn="ctr">
              <a:buNone/>
            </a:pPr>
            <a:r>
              <a:rPr lang="cs-CZ" sz="1600" dirty="0" smtClean="0"/>
              <a:t>Jde </a:t>
            </a:r>
            <a:r>
              <a:rPr lang="cs-CZ" sz="1600" dirty="0" smtClean="0"/>
              <a:t>pro náš region o inovativní metodu. </a:t>
            </a:r>
            <a:endParaRPr lang="cs-CZ" sz="1600" dirty="0" smtClean="0"/>
          </a:p>
          <a:p>
            <a:pPr lvl="0" algn="ctr">
              <a:buNone/>
            </a:pPr>
            <a:endParaRPr lang="cs-CZ" sz="1600" dirty="0" smtClean="0"/>
          </a:p>
          <a:p>
            <a:pPr lvl="0" algn="ctr">
              <a:buNone/>
            </a:pPr>
            <a:r>
              <a:rPr lang="cs-CZ" sz="1600" dirty="0" smtClean="0"/>
              <a:t>Nesmíme </a:t>
            </a:r>
            <a:r>
              <a:rPr lang="cs-CZ" sz="1600" dirty="0" smtClean="0"/>
              <a:t>se bát spolupracovat s univerzitami zaměřujícími se na krajinu, urbanismus, architekturu, veřejný prostor. 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/>
              <a:t>Voda &amp; Civilizace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356992"/>
            <a:ext cx="8051279" cy="1152128"/>
          </a:xfrm>
        </p:spPr>
        <p:txBody>
          <a:bodyPr/>
          <a:lstStyle/>
          <a:p>
            <a:pPr algn="ctr"/>
            <a:r>
              <a:rPr lang="cs-CZ" sz="4000" dirty="0" smtClean="0"/>
              <a:t>Děkuji vám za pozornost.</a:t>
            </a:r>
            <a:endParaRPr lang="cs-CZ" sz="40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/>
              <a:t>Voda &amp; Civilizace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/>
              <a:t>Voda &amp; Civilizace</a:t>
            </a:r>
            <a:endParaRPr lang="cs-CZ" altLang="cs-CZ" dirty="0"/>
          </a:p>
        </p:txBody>
      </p:sp>
      <p:pic>
        <p:nvPicPr>
          <p:cNvPr id="5" name="Zástupný symbol pro obsah 4" descr="LAB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20000" y="2340000"/>
            <a:ext cx="5940001" cy="396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LOUN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20000" y="2340000"/>
            <a:ext cx="5940000" cy="3960000"/>
          </a:xfrm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/>
              <a:t>Voda &amp; Civilizace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PŘÍVO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20000" y="2340000"/>
            <a:ext cx="5940001" cy="3960000"/>
          </a:xfrm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/>
              <a:t>Voda &amp; Civilizace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ÚSTÍ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20000" y="2340000"/>
            <a:ext cx="5940001" cy="3960000"/>
          </a:xfrm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/>
              <a:t>Voda &amp; Civilizace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JE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2340000"/>
            <a:ext cx="5940001" cy="3960000"/>
          </a:xfrm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/>
              <a:t>Voda &amp; Civilizace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ÚSTÍ ZDYMADL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20000" y="2340000"/>
            <a:ext cx="5940001" cy="3960000"/>
          </a:xfrm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/>
              <a:t>Voda &amp; Civilizace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DĚČÍ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20000" y="2340000"/>
            <a:ext cx="5940000" cy="3960000"/>
          </a:xfrm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dirty="0" smtClean="0"/>
              <a:t>Voda &amp; Civilizace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2AC8A32A294A24D92A111A87B178C33" ma:contentTypeVersion="8" ma:contentTypeDescription="Vytvoří nový dokument" ma:contentTypeScope="" ma:versionID="2c2d495ce2e96be08558f88c3d209193">
  <xsd:schema xmlns:xsd="http://www.w3.org/2001/XMLSchema" xmlns:xs="http://www.w3.org/2001/XMLSchema" xmlns:p="http://schemas.microsoft.com/office/2006/metadata/properties" xmlns:ns2="2d632ede-d24e-494b-b407-b19ccbe77e6c" targetNamespace="http://schemas.microsoft.com/office/2006/metadata/properties" ma:root="true" ma:fieldsID="bdad6afa7a074953918e3d9ae465010e" ns2:_="">
    <xsd:import namespace="2d632ede-d24e-494b-b407-b19ccbe77e6c"/>
    <xsd:element name="properties">
      <xsd:complexType>
        <xsd:sequence>
          <xsd:element name="documentManagement">
            <xsd:complexType>
              <xsd:all>
                <xsd:element ref="ns2:Typ_x0020_formul_x00e1__x0159_e" minOccurs="0"/>
                <xsd:element ref="ns2:Pozn_x00e1_mka" minOccurs="0"/>
                <xsd:element ref="ns2:Vnit_x0159_n_x00ed__x0020_p_x0159_edpi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632ede-d24e-494b-b407-b19ccbe77e6c" elementFormDefault="qualified">
    <xsd:import namespace="http://schemas.microsoft.com/office/2006/documentManagement/types"/>
    <xsd:import namespace="http://schemas.microsoft.com/office/infopath/2007/PartnerControls"/>
    <xsd:element name="Typ_x0020_formul_x00e1__x0159_e" ma:index="8" nillable="true" ma:displayName="Typ formuláře" ma:internalName="Typ_x0020_formul_x00e1__x0159_e">
      <xsd:simpleType>
        <xsd:restriction base="dms:Choice">
          <xsd:enumeration value="Symboly Ústeckého kraje"/>
          <xsd:enumeration value="Vzory smluv"/>
          <xsd:enumeration value="Personální"/>
          <xsd:enumeration value="Veřejné zakázky nedosahující 250 tis. ‎Kč bez DPH"/>
          <xsd:enumeration value="Šablony logomanuálu"/>
          <xsd:enumeration value="Veřejné zakázky od 1 mil. Kč nedosahující 3 mil. Kč bez DPH stavební práce"/>
          <xsd:enumeration value="Veřejné zakázky – Zjednodušené podlimitní řízení"/>
          <xsd:enumeration value="Zřizovací listiny"/>
          <xsd:enumeration value="Kontrolní činnost"/>
          <xsd:enumeration value="Powerpoint prezentace"/>
          <xsd:enumeration value="Veřejné zakázky od 250 tis. Kč nedosahující 1 mil. ‎Kč bez DPH"/>
          <xsd:enumeration value="Služební cesty"/>
          <xsd:enumeration value="Ekonomická činnost"/>
          <xsd:enumeration value="Rada a zastupitelstvo"/>
          <xsd:enumeration value="Archivace a skartace"/>
          <xsd:enumeration value="Správní řád"/>
          <xsd:enumeration value="Plná moc, pověření, zmocnění"/>
          <xsd:enumeration value="Jmenovky a vizitky"/>
          <xsd:enumeration value="Ostatní - nezařazené"/>
          <xsd:enumeration value="Nákup"/>
          <xsd:enumeration value="Veřejné zakázky od 1 mil.Kč nedosahující 2 mil.Kč (dodávky, služby), od 3 mil.Kč nedosahující 6 mil.Kč (stavební práce) ‎"/>
          <xsd:enumeration value="Veřejné zakázky od 250 tis.Kč nedosahující 1 mil.Kč (dodávky, služby), od 250 tis.Kč nedosahující 3 mil.Kč (stavební práce)"/>
          <xsd:enumeration value="Veřejné zakázky od 1 mil.Kč nedosahující 2 mil.Kč (dodávky, služby), od 3 mil.Kč nedosahující 6 mil.Kč (stavební práce)"/>
        </xsd:restriction>
      </xsd:simpleType>
    </xsd:element>
    <xsd:element name="Pozn_x00e1_mka" ma:index="9" nillable="true" ma:displayName="Poznámka" ma:internalName="Pozn_x00e1_mka">
      <xsd:simpleType>
        <xsd:restriction base="dms:Note">
          <xsd:maxLength value="255"/>
        </xsd:restriction>
      </xsd:simpleType>
    </xsd:element>
    <xsd:element name="Vnit_x0159_n_x00ed__x0020_p_x0159_edpis" ma:index="10" nillable="true" ma:displayName="Vnitřní předpis" ma:list="{90dd1e70-125a-4334-99db-a2a6450ed166}" ma:internalName="Vnit_x0159_n_x00ed__x0020_p_x0159_edpis" ma:showField="_x010c__x00ed_slo_x0020_p_x0159_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nit_x0159_n_x00ed__x0020_p_x0159_edpis xmlns="2d632ede-d24e-494b-b407-b19ccbe77e6c" xsi:nil="true"/>
    <Pozn_x00e1_mka xmlns="2d632ede-d24e-494b-b407-b19ccbe77e6c" xsi:nil="true"/>
    <Typ_x0020_formul_x00e1__x0159_e xmlns="2d632ede-d24e-494b-b407-b19ccbe77e6c">Powerpoint prezentace</Typ_x0020_formul_x00e1__x0159_e>
  </documentManagement>
</p:properties>
</file>

<file path=customXml/itemProps1.xml><?xml version="1.0" encoding="utf-8"?>
<ds:datastoreItem xmlns:ds="http://schemas.openxmlformats.org/officeDocument/2006/customXml" ds:itemID="{B2D262E7-64C5-455B-BFD9-4E48B04FE5A3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1F413026-E627-431F-9F11-72982EA0E6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d632ede-d24e-494b-b407-b19ccbe77e6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007606D-7B56-4F6E-BB37-62FF48F3D134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0C6C063B-AE4F-4C47-A5E3-00A2B974AEEA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purl.org/dc/dcmitype/"/>
    <ds:schemaRef ds:uri="2d632ede-d24e-494b-b407-b19ccbe77e6c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ppt-v2-uk-logo</Template>
  <TotalTime>62</TotalTime>
  <Words>315</Words>
  <Application>Microsoft Office PowerPoint</Application>
  <PresentationFormat>Předvádění na obrazovce (4:3)</PresentationFormat>
  <Paragraphs>79</Paragraphs>
  <Slides>23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4" baseType="lpstr">
      <vt:lpstr>Motiv sady Office</vt:lpstr>
      <vt:lpstr>Voda může být bez nás,  ale nikdy ne lidstvo bez vody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Ústeckým krajem protéká skoro všechna voda u nás</vt:lpstr>
      <vt:lpstr>Snímek 12</vt:lpstr>
      <vt:lpstr>Snímek 13</vt:lpstr>
      <vt:lpstr>Snímek 14</vt:lpstr>
      <vt:lpstr>Jednou z charakteristických vlastností Ústeckého kraje  jsou velké kontrasty</vt:lpstr>
      <vt:lpstr>Snímek 16</vt:lpstr>
      <vt:lpstr>Poručíme větru a dešti?</vt:lpstr>
      <vt:lpstr>Sílu přírodních živlů a přírody jsme velmi rádi využívali </vt:lpstr>
      <vt:lpstr>Snímek 19</vt:lpstr>
      <vt:lpstr>Měníme stovky kilometrů čtverečních našeho kraje </vt:lpstr>
      <vt:lpstr>Čekají na nás výzvy </vt:lpstr>
      <vt:lpstr>Blýskání na lepší časy </vt:lpstr>
      <vt:lpstr>Děkuji vám za pozornost.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Kalasová Andrea</dc:creator>
  <cp:lastModifiedBy>Veronika</cp:lastModifiedBy>
  <cp:revision>11</cp:revision>
  <dcterms:created xsi:type="dcterms:W3CDTF">2021-04-01T11:43:22Z</dcterms:created>
  <dcterms:modified xsi:type="dcterms:W3CDTF">2021-04-19T10:36:15Z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lpwstr>64300.0000000000</vt:lpwstr>
  </property>
  <property fmtid="{D5CDD505-2E9C-101B-9397-08002B2CF9AE}" pid="3" name="Typ formuláře">
    <vt:lpwstr>Powerpoint prezentace</vt:lpwstr>
  </property>
  <property fmtid="{D5CDD505-2E9C-101B-9397-08002B2CF9AE}" pid="4" name="Vnitřní předpis">
    <vt:lpwstr/>
  </property>
  <property fmtid="{D5CDD505-2E9C-101B-9397-08002B2CF9AE}" pid="5" name="Poznámka">
    <vt:lpwstr/>
  </property>
</Properties>
</file>