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0" r:id="rId5"/>
    <p:sldId id="281" r:id="rId6"/>
    <p:sldId id="259" r:id="rId7"/>
    <p:sldId id="270" r:id="rId8"/>
    <p:sldId id="261" r:id="rId9"/>
    <p:sldId id="263" r:id="rId10"/>
    <p:sldId id="283" r:id="rId11"/>
    <p:sldId id="262" r:id="rId12"/>
    <p:sldId id="264" r:id="rId13"/>
    <p:sldId id="271" r:id="rId14"/>
    <p:sldId id="278" r:id="rId15"/>
    <p:sldId id="265" r:id="rId16"/>
    <p:sldId id="282" r:id="rId17"/>
    <p:sldId id="266" r:id="rId18"/>
    <p:sldId id="267" r:id="rId19"/>
    <p:sldId id="272" r:id="rId20"/>
    <p:sldId id="268" r:id="rId21"/>
    <p:sldId id="275" r:id="rId22"/>
    <p:sldId id="274" r:id="rId23"/>
    <p:sldId id="279" r:id="rId24"/>
    <p:sldId id="280" r:id="rId25"/>
    <p:sldId id="276" r:id="rId26"/>
  </p:sldIdLst>
  <p:sldSz cx="12192000" cy="6858000"/>
  <p:notesSz cx="6797675" cy="987266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8E9C"/>
    <a:srgbClr val="212855"/>
    <a:srgbClr val="212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lavní strán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D3F8282D-D25B-4516-9439-EF4D343520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Zástupný text 10">
            <a:extLst>
              <a:ext uri="{FF2B5EF4-FFF2-40B4-BE49-F238E27FC236}">
                <a16:creationId xmlns:a16="http://schemas.microsoft.com/office/drawing/2014/main" id="{057DEB95-37A4-4FF2-9253-C6FF1FAF47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199" y="3046413"/>
            <a:ext cx="7236125" cy="8270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2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Název</a:t>
            </a:r>
            <a:r>
              <a:rPr lang="en-US" dirty="0"/>
              <a:t> </a:t>
            </a:r>
            <a:r>
              <a:rPr lang="en-US" dirty="0" err="1"/>
              <a:t>prezentace</a:t>
            </a:r>
            <a:endParaRPr lang="cs-CZ" dirty="0"/>
          </a:p>
        </p:txBody>
      </p:sp>
      <p:sp>
        <p:nvSpPr>
          <p:cNvPr id="12" name="Zástupný text 10">
            <a:extLst>
              <a:ext uri="{FF2B5EF4-FFF2-40B4-BE49-F238E27FC236}">
                <a16:creationId xmlns:a16="http://schemas.microsoft.com/office/drawing/2014/main" id="{FAE6A148-3921-44EE-BA6B-CD974C000A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198" y="5995358"/>
            <a:ext cx="7236125" cy="4694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Místo</a:t>
            </a:r>
            <a:r>
              <a:rPr lang="en-US" dirty="0"/>
              <a:t> a datum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883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ánka kapito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77401BE-7206-492B-AFCB-5919334140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Zástupný text 10">
            <a:extLst>
              <a:ext uri="{FF2B5EF4-FFF2-40B4-BE49-F238E27FC236}">
                <a16:creationId xmlns:a16="http://schemas.microsoft.com/office/drawing/2014/main" id="{2A0D1143-C344-43DA-AF01-F9FCBEF5EC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199" y="3046413"/>
            <a:ext cx="7236125" cy="8270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2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Název</a:t>
            </a:r>
            <a:r>
              <a:rPr lang="en-US" dirty="0"/>
              <a:t> </a:t>
            </a:r>
            <a:r>
              <a:rPr lang="en-US" dirty="0" err="1"/>
              <a:t>kapitoly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164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stránka kapito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text 10">
            <a:extLst>
              <a:ext uri="{FF2B5EF4-FFF2-40B4-BE49-F238E27FC236}">
                <a16:creationId xmlns:a16="http://schemas.microsoft.com/office/drawing/2014/main" id="{B1821868-7204-4BE5-A734-EB131A2249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0828" y="1633255"/>
            <a:ext cx="4835791" cy="8270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2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Nadpis</a:t>
            </a:r>
            <a:endParaRPr lang="cs-CZ" dirty="0"/>
          </a:p>
        </p:txBody>
      </p:sp>
      <p:sp>
        <p:nvSpPr>
          <p:cNvPr id="12" name="Zástupný text 10">
            <a:extLst>
              <a:ext uri="{FF2B5EF4-FFF2-40B4-BE49-F238E27FC236}">
                <a16:creationId xmlns:a16="http://schemas.microsoft.com/office/drawing/2014/main" id="{E879AC34-8EEF-4B30-A037-A6C10E34C0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828" y="2677982"/>
            <a:ext cx="4835792" cy="4694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Podnadpis</a:t>
            </a:r>
            <a:endParaRPr lang="cs-CZ" dirty="0"/>
          </a:p>
        </p:txBody>
      </p:sp>
      <p:sp>
        <p:nvSpPr>
          <p:cNvPr id="13" name="Zástupný text 10">
            <a:extLst>
              <a:ext uri="{FF2B5EF4-FFF2-40B4-BE49-F238E27FC236}">
                <a16:creationId xmlns:a16="http://schemas.microsoft.com/office/drawing/2014/main" id="{E6560CDD-4920-41F6-990E-1FFF915D1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0827" y="417027"/>
            <a:ext cx="4835791" cy="4694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Název</a:t>
            </a:r>
            <a:r>
              <a:rPr lang="en-US" dirty="0"/>
              <a:t> </a:t>
            </a:r>
            <a:r>
              <a:rPr lang="en-US" dirty="0" err="1"/>
              <a:t>kapitoly</a:t>
            </a:r>
            <a:endParaRPr lang="cs-CZ" dirty="0"/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DFD59D9E-9D7B-4EBE-AAF4-DC6F998CDE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0827" y="3498607"/>
            <a:ext cx="4835792" cy="24530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buNone/>
              <a:defRPr sz="200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</a:p>
        </p:txBody>
      </p:sp>
      <p:sp>
        <p:nvSpPr>
          <p:cNvPr id="18" name="Zástupný text 16">
            <a:extLst>
              <a:ext uri="{FF2B5EF4-FFF2-40B4-BE49-F238E27FC236}">
                <a16:creationId xmlns:a16="http://schemas.microsoft.com/office/drawing/2014/main" id="{C1CAD99A-DA95-439C-A367-D4146CB5041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35084" y="3498607"/>
            <a:ext cx="4835792" cy="24530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buNone/>
              <a:defRPr sz="200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6043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ánka s textem + 2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FE7A422E-0602-4E04-8E97-500DD8A2A9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260476"/>
            <a:ext cx="4314825" cy="2798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212855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1" name="Zástupný symbol obrázku 9">
            <a:extLst>
              <a:ext uri="{FF2B5EF4-FFF2-40B4-BE49-F238E27FC236}">
                <a16:creationId xmlns:a16="http://schemas.microsoft.com/office/drawing/2014/main" id="{A5BB59B3-2F79-4095-9BDD-899BECC843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059238"/>
            <a:ext cx="4314825" cy="2798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212855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5" name="Zástupný text 10">
            <a:extLst>
              <a:ext uri="{FF2B5EF4-FFF2-40B4-BE49-F238E27FC236}">
                <a16:creationId xmlns:a16="http://schemas.microsoft.com/office/drawing/2014/main" id="{1F016340-1873-4C35-A033-2F6FE429AD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311" y="1633255"/>
            <a:ext cx="4835791" cy="8270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2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Nadpis</a:t>
            </a:r>
            <a:endParaRPr lang="cs-CZ" dirty="0"/>
          </a:p>
        </p:txBody>
      </p:sp>
      <p:sp>
        <p:nvSpPr>
          <p:cNvPr id="16" name="Zástupný text 10">
            <a:extLst>
              <a:ext uri="{FF2B5EF4-FFF2-40B4-BE49-F238E27FC236}">
                <a16:creationId xmlns:a16="http://schemas.microsoft.com/office/drawing/2014/main" id="{E2A6CFD0-873C-4191-80B3-404D986AF3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29311" y="2677982"/>
            <a:ext cx="4835792" cy="4694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Podnadpis</a:t>
            </a:r>
            <a:endParaRPr lang="cs-CZ" dirty="0"/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BA2D139D-5513-49FD-964C-32E8988D04B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29310" y="3498607"/>
            <a:ext cx="4835792" cy="24530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buNone/>
              <a:defRPr sz="200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</a:p>
        </p:txBody>
      </p:sp>
      <p:sp>
        <p:nvSpPr>
          <p:cNvPr id="18" name="Zástupný text 10">
            <a:extLst>
              <a:ext uri="{FF2B5EF4-FFF2-40B4-BE49-F238E27FC236}">
                <a16:creationId xmlns:a16="http://schemas.microsoft.com/office/drawing/2014/main" id="{EC64E120-AB5E-49B5-9878-095B447E45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827" y="417027"/>
            <a:ext cx="4835791" cy="4694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Název</a:t>
            </a:r>
            <a:r>
              <a:rPr lang="en-US" dirty="0"/>
              <a:t> </a:t>
            </a:r>
            <a:r>
              <a:rPr lang="en-US" dirty="0" err="1"/>
              <a:t>kapitoly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2575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ánka s textem + 1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obrázku 9">
            <a:extLst>
              <a:ext uri="{FF2B5EF4-FFF2-40B4-BE49-F238E27FC236}">
                <a16:creationId xmlns:a16="http://schemas.microsoft.com/office/drawing/2014/main" id="{892F260A-ED91-416A-9452-4537C664FB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260476"/>
            <a:ext cx="4314825" cy="55975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212855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6" name="Zástupný text 10">
            <a:extLst>
              <a:ext uri="{FF2B5EF4-FFF2-40B4-BE49-F238E27FC236}">
                <a16:creationId xmlns:a16="http://schemas.microsoft.com/office/drawing/2014/main" id="{95415CB8-E955-44CB-8B32-FBF5E815D7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29311" y="1633255"/>
            <a:ext cx="4835791" cy="8270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52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Nadpis</a:t>
            </a:r>
            <a:endParaRPr lang="cs-CZ" dirty="0"/>
          </a:p>
        </p:txBody>
      </p:sp>
      <p:sp>
        <p:nvSpPr>
          <p:cNvPr id="17" name="Zástupný text 10">
            <a:extLst>
              <a:ext uri="{FF2B5EF4-FFF2-40B4-BE49-F238E27FC236}">
                <a16:creationId xmlns:a16="http://schemas.microsoft.com/office/drawing/2014/main" id="{74826784-77D1-4666-82DF-1C2156EB5D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29311" y="2677982"/>
            <a:ext cx="4835792" cy="4694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2128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Podnadpis</a:t>
            </a:r>
            <a:endParaRPr lang="cs-CZ" dirty="0"/>
          </a:p>
        </p:txBody>
      </p:sp>
      <p:sp>
        <p:nvSpPr>
          <p:cNvPr id="18" name="Zástupný text 16">
            <a:extLst>
              <a:ext uri="{FF2B5EF4-FFF2-40B4-BE49-F238E27FC236}">
                <a16:creationId xmlns:a16="http://schemas.microsoft.com/office/drawing/2014/main" id="{3892FEC1-C7B6-424D-9D6B-B32939F63C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29310" y="3498607"/>
            <a:ext cx="4835792" cy="24530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000"/>
              </a:lnSpc>
              <a:buNone/>
              <a:defRPr sz="200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  <a:r>
              <a:rPr lang="cs-CZ" dirty="0" err="1"/>
              <a:t>Lorem</a:t>
            </a:r>
            <a:r>
              <a:rPr lang="cs-CZ" dirty="0"/>
              <a:t> </a:t>
            </a:r>
            <a:r>
              <a:rPr lang="cs-CZ" dirty="0" err="1"/>
              <a:t>ipsum</a:t>
            </a:r>
            <a:r>
              <a:rPr lang="cs-CZ" dirty="0"/>
              <a:t> </a:t>
            </a:r>
            <a:r>
              <a:rPr lang="cs-CZ" dirty="0" err="1"/>
              <a:t>dolor</a:t>
            </a:r>
            <a:r>
              <a:rPr lang="cs-CZ" dirty="0"/>
              <a:t> </a:t>
            </a:r>
            <a:r>
              <a:rPr lang="cs-CZ" dirty="0" err="1"/>
              <a:t>sit</a:t>
            </a:r>
            <a:r>
              <a:rPr lang="cs-CZ" dirty="0"/>
              <a:t> </a:t>
            </a:r>
            <a:r>
              <a:rPr lang="cs-CZ" dirty="0" err="1"/>
              <a:t>amet</a:t>
            </a:r>
            <a:r>
              <a:rPr lang="cs-CZ" dirty="0"/>
              <a:t>, </a:t>
            </a:r>
            <a:r>
              <a:rPr lang="cs-CZ" dirty="0" err="1"/>
              <a:t>consectetuer</a:t>
            </a:r>
            <a:r>
              <a:rPr lang="cs-CZ" dirty="0"/>
              <a:t> </a:t>
            </a:r>
            <a:r>
              <a:rPr lang="cs-CZ" dirty="0" err="1"/>
              <a:t>adipiscing</a:t>
            </a:r>
            <a:r>
              <a:rPr lang="cs-CZ" dirty="0"/>
              <a:t> elit, sed </a:t>
            </a:r>
            <a:r>
              <a:rPr lang="cs-CZ" dirty="0" err="1"/>
              <a:t>diam</a:t>
            </a:r>
            <a:r>
              <a:rPr lang="cs-CZ" dirty="0"/>
              <a:t> </a:t>
            </a:r>
            <a:r>
              <a:rPr lang="cs-CZ" dirty="0" err="1"/>
              <a:t>nonummy</a:t>
            </a:r>
            <a:r>
              <a:rPr lang="cs-CZ" dirty="0"/>
              <a:t> </a:t>
            </a:r>
            <a:r>
              <a:rPr lang="cs-CZ" dirty="0" err="1"/>
              <a:t>nibh</a:t>
            </a:r>
            <a:r>
              <a:rPr lang="cs-CZ" dirty="0"/>
              <a:t> </a:t>
            </a:r>
            <a:r>
              <a:rPr lang="cs-CZ" dirty="0" err="1"/>
              <a:t>euismod</a:t>
            </a:r>
            <a:r>
              <a:rPr lang="cs-CZ" dirty="0"/>
              <a:t> </a:t>
            </a:r>
            <a:r>
              <a:rPr lang="cs-CZ" dirty="0" err="1"/>
              <a:t>tincidunt</a:t>
            </a:r>
            <a:r>
              <a:rPr lang="cs-CZ" dirty="0"/>
              <a:t> </a:t>
            </a:r>
            <a:r>
              <a:rPr lang="cs-CZ" dirty="0" err="1"/>
              <a:t>ut</a:t>
            </a:r>
            <a:r>
              <a:rPr lang="cs-CZ" dirty="0"/>
              <a:t> </a:t>
            </a:r>
            <a:r>
              <a:rPr lang="cs-CZ" dirty="0" err="1"/>
              <a:t>laoreet</a:t>
            </a:r>
            <a:r>
              <a:rPr lang="cs-CZ" dirty="0"/>
              <a:t> </a:t>
            </a:r>
            <a:r>
              <a:rPr lang="cs-CZ" dirty="0" err="1"/>
              <a:t>dolore</a:t>
            </a:r>
            <a:r>
              <a:rPr lang="cs-CZ" dirty="0"/>
              <a:t>. </a:t>
            </a:r>
          </a:p>
        </p:txBody>
      </p:sp>
      <p:sp>
        <p:nvSpPr>
          <p:cNvPr id="19" name="Zástupný text 10">
            <a:extLst>
              <a:ext uri="{FF2B5EF4-FFF2-40B4-BE49-F238E27FC236}">
                <a16:creationId xmlns:a16="http://schemas.microsoft.com/office/drawing/2014/main" id="{6CC0BD76-0A4B-4BE6-8DFB-0EDC3476AB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827" y="417027"/>
            <a:ext cx="4835791" cy="46945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Název</a:t>
            </a:r>
            <a:r>
              <a:rPr lang="en-US" dirty="0"/>
              <a:t> </a:t>
            </a:r>
            <a:r>
              <a:rPr lang="en-US" dirty="0" err="1"/>
              <a:t>kapitoly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8349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celá strán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obrázku 9">
            <a:extLst>
              <a:ext uri="{FF2B5EF4-FFF2-40B4-BE49-F238E27FC236}">
                <a16:creationId xmlns:a16="http://schemas.microsoft.com/office/drawing/2014/main" id="{D110717D-AE23-4A51-A0D7-5C61329DE8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268083"/>
            <a:ext cx="12192000" cy="55899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212855"/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754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>
            <a:extLst>
              <a:ext uri="{FF2B5EF4-FFF2-40B4-BE49-F238E27FC236}">
                <a16:creationId xmlns:a16="http://schemas.microsoft.com/office/drawing/2014/main" id="{91164FCC-D63C-4F16-BDB8-ABDDB890751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41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4" r:id="rId3"/>
    <p:sldLayoutId id="2147483652" r:id="rId4"/>
    <p:sldLayoutId id="2147483653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45.jpg"/><Relationship Id="rId7" Type="http://schemas.openxmlformats.org/officeDocument/2006/relationships/image" Target="../media/image4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jpe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jpg"/><Relationship Id="rId5" Type="http://schemas.openxmlformats.org/officeDocument/2006/relationships/image" Target="../media/image56.jp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krajina, venku, strom, podzim&#10;&#10;Obsah generovaný pomocí AI může být nesprávný.">
            <a:extLst>
              <a:ext uri="{FF2B5EF4-FFF2-40B4-BE49-F238E27FC236}">
                <a16:creationId xmlns:a16="http://schemas.microsoft.com/office/drawing/2014/main" id="{605F2C79-CC12-82C4-2E73-631219090C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349"/>
          </a:xfrm>
          <a:prstGeom prst="rect">
            <a:avLst/>
          </a:prstGeom>
        </p:spPr>
      </p:pic>
      <p:sp>
        <p:nvSpPr>
          <p:cNvPr id="8" name="Zástupný text 1">
            <a:extLst>
              <a:ext uri="{FF2B5EF4-FFF2-40B4-BE49-F238E27FC236}">
                <a16:creationId xmlns:a16="http://schemas.microsoft.com/office/drawing/2014/main" id="{789D83F4-0F55-41F1-A45B-052BEB5CB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2338" y="5099033"/>
            <a:ext cx="9218259" cy="827087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2025</a:t>
            </a:r>
          </a:p>
          <a:p>
            <a:r>
              <a:rPr lang="cs-CZ" dirty="0">
                <a:solidFill>
                  <a:schemeClr val="bg1"/>
                </a:solidFill>
              </a:rPr>
              <a:t>Oddělení cestovního ruchu</a:t>
            </a:r>
          </a:p>
        </p:txBody>
      </p:sp>
      <p:pic>
        <p:nvPicPr>
          <p:cNvPr id="5" name="Obrázek 4" descr="Obsah obrázku Písmo, Grafika, logo, symbol&#10;&#10;Obsah generovaný pomocí AI může být nesprávný.">
            <a:extLst>
              <a:ext uri="{FF2B5EF4-FFF2-40B4-BE49-F238E27FC236}">
                <a16:creationId xmlns:a16="http://schemas.microsoft.com/office/drawing/2014/main" id="{73B8392B-8439-6A33-DD85-A2065FCEC4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737" y="264546"/>
            <a:ext cx="2810263" cy="140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707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24E8C-F590-C01A-88F7-E6F57DEA9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81307AE3-B807-980C-DA4E-D1A83E7F4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ázek 2" descr="Obsah obrázku osoba, venku, Kola jízdních kol, sportovní vybavení&#10;&#10;Obsah generovaný pomocí AI může být nesprávný.">
            <a:extLst>
              <a:ext uri="{FF2B5EF4-FFF2-40B4-BE49-F238E27FC236}">
                <a16:creationId xmlns:a16="http://schemas.microsoft.com/office/drawing/2014/main" id="{74B9935F-988E-BE22-03BA-E38F576D8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" r="5522"/>
          <a:stretch>
            <a:fillRect/>
          </a:stretch>
        </p:blipFill>
        <p:spPr>
          <a:xfrm>
            <a:off x="659921" y="1507225"/>
            <a:ext cx="5118339" cy="3843550"/>
          </a:xfrm>
          <a:prstGeom prst="rect">
            <a:avLst/>
          </a:prstGeom>
        </p:spPr>
      </p:pic>
      <p:pic>
        <p:nvPicPr>
          <p:cNvPr id="6" name="Obrázek 5" descr="Obsah obrázku venku, Kola jízdních kol, Pozemní vozidlo, vozidlo&#10;&#10;Obsah generovaný pomocí AI může být nesprávný.">
            <a:extLst>
              <a:ext uri="{FF2B5EF4-FFF2-40B4-BE49-F238E27FC236}">
                <a16:creationId xmlns:a16="http://schemas.microsoft.com/office/drawing/2014/main" id="{21DCD31A-5659-2922-E34D-276645B530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740" y="1507225"/>
            <a:ext cx="5118339" cy="384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354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Vyhlašujeme…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C46B004-945B-57FA-5748-A2694901E0C6}"/>
              </a:ext>
            </a:extLst>
          </p:cNvPr>
          <p:cNvSpPr txBox="1"/>
          <p:nvPr/>
        </p:nvSpPr>
        <p:spPr>
          <a:xfrm>
            <a:off x="460827" y="1499544"/>
            <a:ext cx="10431638" cy="2754600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krátkodobých soutěží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(Zimní kvíz, Valentýnská fotosoutěž, 1. soutěž o vstupenky na Děti ráje,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Velikonoční fotosoutěž, 2. soutěž o vstupenky na Děti ráje, Soutěž s Family festivalem, 3. soutěž o vstupenky na Děti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ráje, Soutěž „s kostlivcem“, Fotosoutěž #ustivsrdci, Podzimní fotosoutěž o příležitosti Mezinárodního dne cestovního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ruchu, Soutěž s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Orskarshausenem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4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dlouhodobých soutěží </a:t>
            </a:r>
            <a:r>
              <a:rPr lang="cs-CZ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některých soutěží probíhá zároveň slavností vyhlášení a ocenění vítězů)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TOP květinové Ústí – 7. ročník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Ústecký stopař – 2. ročník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Doprovodná soutěž v rámci Dnů evropského dědictví – 30. ročník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Soutěž s adventním kalendářem – 3. ročník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Soutěž o zvýhodněný balíček vstupenek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TicketPack</a:t>
            </a: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týmové soutěže v ulicích města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(Ejhle, Ústí! a Ejhle, Severka!)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F4DA0418-DE80-0673-AB0C-897070C023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35" y="4339086"/>
            <a:ext cx="2921479" cy="2191109"/>
          </a:xfrm>
          <a:prstGeom prst="rect">
            <a:avLst/>
          </a:prstGeom>
        </p:spPr>
      </p:pic>
      <p:pic>
        <p:nvPicPr>
          <p:cNvPr id="6" name="Obrázek 5" descr="Obsah obrázku interiér, nábytek, podlaha, stůl&#10;&#10;Obsah generovaný pomocí AI může být nesprávný.">
            <a:extLst>
              <a:ext uri="{FF2B5EF4-FFF2-40B4-BE49-F238E27FC236}">
                <a16:creationId xmlns:a16="http://schemas.microsoft.com/office/drawing/2014/main" id="{C5C862F4-5CE4-8C7F-4B57-2DE0EFE236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88" y="4339086"/>
            <a:ext cx="2921479" cy="2191109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40672292-BB00-BBF7-CEAE-82416EF7D7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441" y="4339086"/>
            <a:ext cx="2921479" cy="21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56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Vystavujeme…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C3F82D7-53AB-24E1-81C9-526A615FCC1C}"/>
              </a:ext>
            </a:extLst>
          </p:cNvPr>
          <p:cNvSpPr txBox="1"/>
          <p:nvPr/>
        </p:nvSpPr>
        <p:spPr>
          <a:xfrm>
            <a:off x="322804" y="1533465"/>
            <a:ext cx="7337453" cy="524759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výstav v Informačním středisku města Ústí nad Labem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0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výstav v prostorách Magistrátu města Ústí nad Labem</a:t>
            </a:r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České středohoří (fotografie Jiřího Svobody na plátně)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Výstava prací výtvarné soutěže Udržitelnost &amp; civilizace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Výstava prací Výtvarné soutěže s NPÚ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Výstava obrazů u příležitosti 30. výročí založení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DpS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Bukov vč. vernisáže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Výstava Má vlast cestami proměn (vystavují se povedené proměny různých       objektů, Ústí nad Labem se zapojuje pravidelně již od roku 2016)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Podzim v Ústí (fotografie na plátně)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Vánoční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fotopoint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doplněný zimními fotografiemi města ve spolupráci s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DpS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Bukov</a:t>
            </a:r>
          </a:p>
          <a:p>
            <a:pPr algn="l"/>
            <a:endParaRPr lang="cs-CZ" sz="10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exteriérových výstav na Lidickém náměstí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 &amp; civilizace – 3. mezinárodní výstava z cyklu autorských výstav prof. Miroslava Bárty, zároveň s touto výstavou probíhala Výtvarná soutěž pro děti z ústeckých základních škol, včetně zajištění slavnostního zahájení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Prezentační panely města a městských organizací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Výroční výstava společnosti ELEKTROWIN (zajištění záboru)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Výstava Mýdlový král u příležitosti předpremiéry filmu Království mýdlových       bublin (zajištění záboru)</a:t>
            </a:r>
          </a:p>
          <a:p>
            <a:pPr marL="742950" lvl="1" indent="-285750">
              <a:buFont typeface="Arial" panose="020B0604020202020204" pitchFamily="34" charset="0"/>
              <a:buChar char="-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Výstava Nezapomeňme 80 z cyklu výstav Paměť národa</a:t>
            </a:r>
          </a:p>
          <a:p>
            <a:pPr algn="l"/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5334140-17C6-60AF-82F4-8A3838ED26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554" y="1759789"/>
            <a:ext cx="3048000" cy="2286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B000273-F4CE-8714-AACE-6973A4306B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42"/>
          <a:stretch>
            <a:fillRect/>
          </a:stretch>
        </p:blipFill>
        <p:spPr>
          <a:xfrm>
            <a:off x="7953554" y="4327966"/>
            <a:ext cx="3048001" cy="229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266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96E30-0790-C1BE-12EA-E8C072A1A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0F7B4559-4B7C-DD88-EB0E-9F9B0BE08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ázek 2" descr="Obsah obrázku venku, oblečení, muž, osoba&#10;&#10;Obsah generovaný pomocí AI může být nesprávný.">
            <a:extLst>
              <a:ext uri="{FF2B5EF4-FFF2-40B4-BE49-F238E27FC236}">
                <a16:creationId xmlns:a16="http://schemas.microsoft.com/office/drawing/2014/main" id="{40BEC8B7-B4B2-C336-BD2D-0E4961DEEA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67"/>
          <a:stretch>
            <a:fillRect/>
          </a:stretch>
        </p:blipFill>
        <p:spPr>
          <a:xfrm>
            <a:off x="698740" y="3771505"/>
            <a:ext cx="3048000" cy="2286000"/>
          </a:xfrm>
          <a:prstGeom prst="rect">
            <a:avLst/>
          </a:prstGeom>
        </p:spPr>
      </p:pic>
      <p:pic>
        <p:nvPicPr>
          <p:cNvPr id="5" name="Obrázek 4" descr="Obsah obrázku nábytek, židle, text, stůl&#10;&#10;Obsah generovaný pomocí AI může být nesprávný.">
            <a:extLst>
              <a:ext uri="{FF2B5EF4-FFF2-40B4-BE49-F238E27FC236}">
                <a16:creationId xmlns:a16="http://schemas.microsoft.com/office/drawing/2014/main" id="{E133ADA0-3C11-CDDD-08C1-94DA0A4238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40" y="685010"/>
            <a:ext cx="3048000" cy="2286000"/>
          </a:xfrm>
          <a:prstGeom prst="rect">
            <a:avLst/>
          </a:prstGeom>
        </p:spPr>
      </p:pic>
      <p:pic>
        <p:nvPicPr>
          <p:cNvPr id="10" name="Obrázek 9" descr="Obsah obrázku obraz, umění, nábytek, budova&#10;&#10;Obsah generovaný pomocí AI může být nesprávný.">
            <a:extLst>
              <a:ext uri="{FF2B5EF4-FFF2-40B4-BE49-F238E27FC236}">
                <a16:creationId xmlns:a16="http://schemas.microsoft.com/office/drawing/2014/main" id="{33265B1C-10C0-DAAC-0298-2496E80673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190" y="742753"/>
            <a:ext cx="3048000" cy="2286000"/>
          </a:xfrm>
          <a:prstGeom prst="rect">
            <a:avLst/>
          </a:prstGeom>
        </p:spPr>
      </p:pic>
      <p:pic>
        <p:nvPicPr>
          <p:cNvPr id="12" name="Obrázek 11" descr="Obsah obrázku nábytek, interiér, zeď, rám obrazu&#10;&#10;Obsah generovaný pomocí AI může být nesprávný.">
            <a:extLst>
              <a:ext uri="{FF2B5EF4-FFF2-40B4-BE49-F238E27FC236}">
                <a16:creationId xmlns:a16="http://schemas.microsoft.com/office/drawing/2014/main" id="{2CB78D9E-D512-3355-1A7E-F98A6DECC7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190" y="3771505"/>
            <a:ext cx="3048000" cy="2286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52F1C702-E5F6-51AE-717F-BE093A0343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1640" y="776469"/>
            <a:ext cx="3048000" cy="2286000"/>
          </a:xfrm>
          <a:prstGeom prst="rect">
            <a:avLst/>
          </a:prstGeom>
        </p:spPr>
      </p:pic>
      <p:pic>
        <p:nvPicPr>
          <p:cNvPr id="15" name="Obrázek 14" descr="Obsah obrázku výjev, galerie, interiér, místnost&#10;&#10;Obsah generovaný pomocí AI může být nesprávný.">
            <a:extLst>
              <a:ext uri="{FF2B5EF4-FFF2-40B4-BE49-F238E27FC236}">
                <a16:creationId xmlns:a16="http://schemas.microsoft.com/office/drawing/2014/main" id="{08AC76F4-F44B-1084-B47E-76E0DCFFF9E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280" y="3771505"/>
            <a:ext cx="3047999" cy="228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92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FE2F3-A75A-4EAE-92DB-8BCD267BD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360FFE6-6739-002B-ADC3-101B299D5F6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Zajišťujeme…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5C49E8D-8903-9427-BAFF-D20C5A0627D6}"/>
              </a:ext>
            </a:extLst>
          </p:cNvPr>
          <p:cNvSpPr txBox="1"/>
          <p:nvPr/>
        </p:nvSpPr>
        <p:spPr>
          <a:xfrm>
            <a:off x="340056" y="1366470"/>
            <a:ext cx="7561739" cy="7248138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Chod Informačního střediska města Ústí nad Labem</a:t>
            </a:r>
          </a:p>
          <a:p>
            <a:endParaRPr lang="cs-CZ" sz="1500" b="1" dirty="0">
              <a:solidFill>
                <a:srgbClr val="088E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Cyklobus z Labské stezky do okrajových částí města zdarma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 provozu od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května do září; Klíše, Bukov, Severní Terasa)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Průběžná aktualizace fotobanky propagačních fotografií města</a:t>
            </a:r>
          </a:p>
          <a:p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Tvorba a tisk nejrůznějších PR tiskovin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b="1" dirty="0">
              <a:solidFill>
                <a:srgbClr val="088E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Komentované prohlídky města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školní kolektivy i jiné skupiny, oficiální návštěvy a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presstripy</a:t>
            </a: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Školní exkurze v informačním středisku</a:t>
            </a:r>
            <a:r>
              <a:rPr lang="cs-CZ" sz="1500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(mateřské, základní i střední školy)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Odborné praxe pro studenty středních škol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Spolupráce s Euro AWK na využití inzertních ploch na zastávkách MHD v ČR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citylight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vitríny)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Kompletní ekonomika oddělení vč. vstupenkového systému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(cca 20 mil. Kč)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2F57F8B5-FDD5-03D3-9869-B3C6DFC77F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796" y="1846209"/>
            <a:ext cx="3122763" cy="2342072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01F4C2D-88B3-FF9B-9EEC-BA54C9B0D9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795" y="4316116"/>
            <a:ext cx="3122763" cy="234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26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Koordinujeme…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8EB9B8F2-F223-CD8A-A4A1-0DC0869E6D94}"/>
              </a:ext>
            </a:extLst>
          </p:cNvPr>
          <p:cNvSpPr txBox="1"/>
          <p:nvPr/>
        </p:nvSpPr>
        <p:spPr>
          <a:xfrm>
            <a:off x="469454" y="1634756"/>
            <a:ext cx="7561739" cy="709425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Kulturní a sportovní kalendář na webu města</a:t>
            </a:r>
            <a:r>
              <a:rPr lang="cs-CZ" sz="1500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(pravidelná aktualizace akcí, nejnavštěvovanější část webu města)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0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Vstupenkový portál VstupenkyÚstí</a:t>
            </a:r>
            <a:r>
              <a:rPr lang="cs-CZ" sz="1500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(koordinace zapojených organizací,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zadávání akcí, komunikace s koncovými zákazníky)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0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TicketPack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(zvýhodněný balíček vstupenek a dalších bonusů,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komunikace s partnery, průběžná medializace)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0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Zapojení města do Národní sítě zdravých měst</a:t>
            </a:r>
            <a:r>
              <a:rPr lang="cs-CZ" sz="1500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(připojení k osvětovým akcím,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organizace vlastních akcí, prezentace dobrých praxí)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0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Volnočasový portál města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0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Překlady, tlumočení a tisk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odbory magistrátu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0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Munipolis</a:t>
            </a: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(spolupráce na zřízení městského profilu, pravidelné příspěvky, průběžná medializace)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0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Dny evropského dědictví</a:t>
            </a:r>
            <a:r>
              <a:rPr lang="cs-CZ" sz="1500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(komunikace s partnery a organizace dílčích akcí,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např. zahajovací koncert či doprovodná soutěž)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0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Evropský týden mobility</a:t>
            </a:r>
            <a:r>
              <a:rPr lang="cs-CZ" sz="1500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(komunikace s partnery a organizace dílčích akcí)</a:t>
            </a:r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 descr="Obsah obrázku text, Písmo, snímek obrazovky, plakát&#10;&#10;Obsah generovaný pomocí AI může být nesprávný.">
            <a:extLst>
              <a:ext uri="{FF2B5EF4-FFF2-40B4-BE49-F238E27FC236}">
                <a16:creationId xmlns:a16="http://schemas.microsoft.com/office/drawing/2014/main" id="{BC69D7A5-1D8D-2929-8DFB-D12FE70B73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93" y="1726107"/>
            <a:ext cx="3281289" cy="463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927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86671-B959-9D77-C722-2C878C553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0038A855-388B-E135-C672-1FDA59C32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ázek 2" descr="Obsah obrázku sport, osoba, zábava, Tanec&#10;&#10;Obsah generovaný pomocí AI může být nesprávný.">
            <a:extLst>
              <a:ext uri="{FF2B5EF4-FFF2-40B4-BE49-F238E27FC236}">
                <a16:creationId xmlns:a16="http://schemas.microsoft.com/office/drawing/2014/main" id="{A6093A14-BB71-DAF7-AFCC-CA4051EE0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138" y="272990"/>
            <a:ext cx="4322370" cy="2883021"/>
          </a:xfrm>
          <a:prstGeom prst="rect">
            <a:avLst/>
          </a:prstGeom>
        </p:spPr>
      </p:pic>
      <p:pic>
        <p:nvPicPr>
          <p:cNvPr id="6" name="Obrázek 5" descr="Obsah obrázku osoba, boty, oblečení, závody&#10;&#10;Obsah generovaný pomocí AI může být nesprávný.">
            <a:extLst>
              <a:ext uri="{FF2B5EF4-FFF2-40B4-BE49-F238E27FC236}">
                <a16:creationId xmlns:a16="http://schemas.microsoft.com/office/drawing/2014/main" id="{D8333F9C-960B-B2C8-C87D-93E50453EF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137" y="3429000"/>
            <a:ext cx="4322371" cy="2880877"/>
          </a:xfrm>
          <a:prstGeom prst="rect">
            <a:avLst/>
          </a:prstGeom>
        </p:spPr>
      </p:pic>
      <p:pic>
        <p:nvPicPr>
          <p:cNvPr id="10" name="Obrázek 9" descr="Obsah obrázku koncert, hudební nástroj, hudebník, vystoupení&#10;&#10;Obsah generovaný pomocí AI může být nesprávný.">
            <a:extLst>
              <a:ext uri="{FF2B5EF4-FFF2-40B4-BE49-F238E27FC236}">
                <a16:creationId xmlns:a16="http://schemas.microsoft.com/office/drawing/2014/main" id="{8AA27438-2FA5-FBF8-5F2A-9D5EE03789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432" y="272990"/>
            <a:ext cx="4322369" cy="2880877"/>
          </a:xfrm>
          <a:prstGeom prst="rect">
            <a:avLst/>
          </a:prstGeom>
        </p:spPr>
      </p:pic>
      <p:pic>
        <p:nvPicPr>
          <p:cNvPr id="4" name="Obrázek 3" descr="Obsah obrázku sport, osoba, sportovní hra, Sporty&#10;&#10;Obsah generovaný pomocí AI může být nesprávný.">
            <a:extLst>
              <a:ext uri="{FF2B5EF4-FFF2-40B4-BE49-F238E27FC236}">
                <a16:creationId xmlns:a16="http://schemas.microsoft.com/office/drawing/2014/main" id="{7A8EBA4D-9E68-5D63-D883-0100AEEB37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645" y="3428999"/>
            <a:ext cx="4319156" cy="288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14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0827" y="417027"/>
            <a:ext cx="6431679" cy="469454"/>
          </a:xfrm>
        </p:spPr>
        <p:txBody>
          <a:bodyPr/>
          <a:lstStyle/>
          <a:p>
            <a:r>
              <a:rPr lang="cs-CZ" dirty="0"/>
              <a:t>Iniciujeme a obnovujeme…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D60CF7A-ED09-15A7-2829-3909C7D4DC12}"/>
              </a:ext>
            </a:extLst>
          </p:cNvPr>
          <p:cNvSpPr txBox="1"/>
          <p:nvPr/>
        </p:nvSpPr>
        <p:spPr>
          <a:xfrm>
            <a:off x="460827" y="1338614"/>
            <a:ext cx="8120392" cy="301621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Vznik projektu naučné stezky Viniční vrch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(podání žádosti na IROP)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Nové informační tabule a renovace stojanů naučné stezky Větruše-Vrkoč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(slavnostní otevření v roce 2026 v rámci Zahájení turistické sezóny)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500" b="1" i="0" u="none" strike="noStrike" kern="1200" cap="none" spc="0" normalizeH="0" baseline="0" noProof="0" dirty="0">
                <a:ln>
                  <a:noFill/>
                </a:ln>
                <a:solidFill>
                  <a:srgbClr val="088E9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Oprava infrastruktury naučné stezky Větruše-Vrkoč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(mostek, lavice, kameny)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Udržitelné recyklované lavičky </a:t>
            </a:r>
            <a:r>
              <a:rPr lang="cs-CZ" sz="150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KitKat</a:t>
            </a: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(Církvice, Labská stezka)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Obnova značení a pomníku Karla Eichlera na Větruši </a:t>
            </a:r>
            <a:r>
              <a:rPr lang="cs-CZ" sz="1500" dirty="0">
                <a:latin typeface="Arial" panose="020B0604020202020204" pitchFamily="34" charset="0"/>
                <a:cs typeface="Arial" panose="020B0604020202020204" pitchFamily="34" charset="0"/>
              </a:rPr>
              <a:t>(KČT)</a:t>
            </a:r>
          </a:p>
          <a:p>
            <a:pPr algn="l"/>
            <a:endParaRPr lang="cs-CZ" sz="800" b="1" dirty="0">
              <a:solidFill>
                <a:srgbClr val="088E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Vyhlídka Heleny Borské na Větruši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(Městské služby města Ústí nad Labem)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Založení Destinační společnosti České středohoří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(Ústecký kraj, Litoměřice)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 descr="Obsah obrázku venku, strom, tráva, obloha&#10;&#10;Obsah generovaný pomocí AI může být nesprávný.">
            <a:extLst>
              <a:ext uri="{FF2B5EF4-FFF2-40B4-BE49-F238E27FC236}">
                <a16:creationId xmlns:a16="http://schemas.microsoft.com/office/drawing/2014/main" id="{BF2E1704-B0B1-D2B1-188C-133FDD9566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72" y="4254867"/>
            <a:ext cx="3040002" cy="2302626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FEED1BCE-10A6-A3D2-3BE6-9ED0AC714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779" y="4254867"/>
            <a:ext cx="2948304" cy="230262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F56D743-11F4-63CE-BF6B-4EFB42ADCA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988" y="4254867"/>
            <a:ext cx="3198091" cy="230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98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Spolupracujeme…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7F9A4693-7680-82A6-908E-C5C4637CBAB5}"/>
              </a:ext>
            </a:extLst>
          </p:cNvPr>
          <p:cNvSpPr txBox="1"/>
          <p:nvPr/>
        </p:nvSpPr>
        <p:spPr>
          <a:xfrm>
            <a:off x="248728" y="1734062"/>
            <a:ext cx="7496356" cy="5201424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Více než 30 partnerů v oblasti cestovního ruchu                                             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(DS České středohoří, DA Krušnohoří, A.T.I.C. ČR, TIC v okolí a příhraničí, Labská stezka, Národní památkový ústav, hotely a penziony ve městě a okolí, turistické cíle ve městě a okolí)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Více než 50 partnerů v dalších oblastech                                                    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(Krajský úřad Ústeckého kraje, Filmová kancelář Ústeckého kraje, Knihovna Ústeckého kraje, Divadlo města Ústí nad Labem, Veřejný sál Hraničář, Kulturní středisko města Ústí nad Labem, Činoherní studio, Collegium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Bohemicum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Bauhaus, Globus, Knihy Dobrovský,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Oskarshausen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Dům dětí a mládeže, zdravotní pojišťovny a další zdravotnická zařízení, krajské složky IZS, Domovy pro seniory, Archiv města a další)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partnerů v projektu </a:t>
            </a:r>
            <a:r>
              <a:rPr lang="cs-CZ" sz="150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TicketPack</a:t>
            </a: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(Zoo Ústí nad Labem, Oblastní muzeum v Ústí nad Labem, Dopravní podnik města Ústí nad Labem, Městské služby, Sejf,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Cyklokemp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Loděnice, kavárna Kukang Coffee, Hotel &amp; restaurant Větruše, Loď Marie, pension Stará pošta, restaurace Srdcovka, Střekov aréna, bistro Bělehradka,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Jump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Family, KOLO café, hotel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Clarion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Bi3tro Lidické náměstí)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partnerské projekty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(Magistrátní participativní rozpočet, Ústí4real)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 descr="Obsah obrázku text, elektronika, snímek obrazovky, kruh&#10;&#10;Obsah generovaný pomocí AI může být nesprávný.">
            <a:extLst>
              <a:ext uri="{FF2B5EF4-FFF2-40B4-BE49-F238E27FC236}">
                <a16:creationId xmlns:a16="http://schemas.microsoft.com/office/drawing/2014/main" id="{A52280CE-A7E4-AFD7-9231-206669938E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95" y="1568685"/>
            <a:ext cx="3513827" cy="495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217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66C88-C1EA-F82B-7AFD-20E9F505A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FDB3485A-051B-8081-33C3-3528673B3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Obrázek 3" descr="Obsah obrázku venku, krajina, mrak, obloha&#10;&#10;Obsah generovaný pomocí AI může být nesprávný.">
            <a:extLst>
              <a:ext uri="{FF2B5EF4-FFF2-40B4-BE49-F238E27FC236}">
                <a16:creationId xmlns:a16="http://schemas.microsoft.com/office/drawing/2014/main" id="{04DB3CA0-CBF6-1301-D1BD-DC3C29C816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34" y="1984233"/>
            <a:ext cx="5745276" cy="3234590"/>
          </a:xfrm>
          <a:prstGeom prst="rect">
            <a:avLst/>
          </a:prstGeom>
        </p:spPr>
      </p:pic>
      <p:pic>
        <p:nvPicPr>
          <p:cNvPr id="9" name="Obrázek 8" descr="Obsah obrázku podzim, venku, tráva, mrak&#10;&#10;Obsah generovaný pomocí AI může být nesprávný.">
            <a:extLst>
              <a:ext uri="{FF2B5EF4-FFF2-40B4-BE49-F238E27FC236}">
                <a16:creationId xmlns:a16="http://schemas.microsoft.com/office/drawing/2014/main" id="{C63CD9C1-A5B0-8BFA-FC9D-71242F261E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544" y="1984233"/>
            <a:ext cx="5745275" cy="322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D70C989-7DD0-4BD5-87F5-AB66A7A0A7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cs-CZ" dirty="0"/>
              <a:t>Propagujeme…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7E16251-6CE7-2696-9673-68F3CDE0F657}"/>
              </a:ext>
            </a:extLst>
          </p:cNvPr>
          <p:cNvSpPr txBox="1"/>
          <p:nvPr/>
        </p:nvSpPr>
        <p:spPr>
          <a:xfrm>
            <a:off x="216330" y="1513239"/>
            <a:ext cx="8757921" cy="608628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145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 inzercí v celostátních, místních i zahraničních periodikách 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(např. Blesk, Týden, Turistické noviny Českého středohoří, Epocha, Enter, Uličník, TIM, KAM, skupina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Mafra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Ústecký deník, 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Ústecké noviny, Kalendář akcí KČT,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Zwischen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Zinnwald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Prag,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Kreuz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durch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Tchechien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145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facebookových kampaní cílených na ČR</a:t>
            </a:r>
            <a:r>
              <a:rPr lang="cs-CZ" sz="145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(celkem přes 460 000 zhlédnutí a 8 000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145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nových </a:t>
            </a:r>
            <a:r>
              <a:rPr lang="cs-CZ" sz="145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reels</a:t>
            </a:r>
            <a:r>
              <a:rPr lang="cs-CZ" sz="145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videí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4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145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prezentace v nově vydaných knihách 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(Čarovné České středohoří II. a Ústecký kraj, 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města a obce)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145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Ostatní kampaně 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roční on-line v Ústeckém deníku (2024/2025, ve spolupráci s Městskými službami)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prázdninová reportáž CNN Prima NEWS (3 odvysílání v TV a stálá on-line kampaň)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prezentace a pozvánky v celoplošných rádiích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5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Další způsoby propagace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informační kiosek a fotografie města na </a:t>
            </a:r>
            <a:r>
              <a:rPr lang="cs-CZ" sz="145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hlavním vlakovém nádraží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1450" b="1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citylight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vitríny v rámci ČR, led panely s propagací města na akcích externích pořadatelů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pravidelné pozvánky na akce na 13 turistických webových portálech a výlepových plochách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Rengl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reklamní prostor na letišti v </a:t>
            </a:r>
            <a:r>
              <a:rPr lang="cs-CZ" sz="145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Drážďanech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volnočasový portál webových stránek města, facebookový a instagramový profil města (24/7)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pravidelný pondělní a páteční „</a:t>
            </a:r>
            <a:r>
              <a:rPr lang="cs-CZ" sz="145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newsletter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(sítě,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Munipolis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 víkendové </a:t>
            </a:r>
            <a:r>
              <a:rPr lang="cs-CZ" sz="145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tipy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 výlety (sítě)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videa s </a:t>
            </a:r>
            <a:r>
              <a:rPr lang="cs-CZ" sz="145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influencery</a:t>
            </a: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se studenty v rámci projektu Ústí4real</a:t>
            </a:r>
            <a:b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45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veřejná propagační místa města (pevné prezentační prostory + roznos letáků v rámci města)</a:t>
            </a:r>
          </a:p>
          <a:p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br>
              <a:rPr lang="cs-CZ" sz="20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 descr="Obsah obrázku text, strom, jezero, noviny&#10;&#10;Obsah generovaný pomocí AI může být nesprávný.">
            <a:extLst>
              <a:ext uri="{FF2B5EF4-FFF2-40B4-BE49-F238E27FC236}">
                <a16:creationId xmlns:a16="http://schemas.microsoft.com/office/drawing/2014/main" id="{56279EF2-F0CA-27FC-5C96-395B77A16A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252" y="1448773"/>
            <a:ext cx="2554670" cy="3264973"/>
          </a:xfrm>
          <a:prstGeom prst="rect">
            <a:avLst/>
          </a:prstGeom>
        </p:spPr>
      </p:pic>
      <p:pic>
        <p:nvPicPr>
          <p:cNvPr id="8" name="Obrázek 7" descr="Obsah obrázku text, mrak, strom, plakát&#10;&#10;Obsah generovaný pomocí AI může být nesprávný.">
            <a:extLst>
              <a:ext uri="{FF2B5EF4-FFF2-40B4-BE49-F238E27FC236}">
                <a16:creationId xmlns:a16="http://schemas.microsoft.com/office/drawing/2014/main" id="{8849854A-421E-3531-90E2-900BB2215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252" y="4894439"/>
            <a:ext cx="2504712" cy="179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37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Vydáváme…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8E881EF-CD62-7369-1948-C8AF88775903}"/>
              </a:ext>
            </a:extLst>
          </p:cNvPr>
          <p:cNvSpPr txBox="1"/>
          <p:nvPr/>
        </p:nvSpPr>
        <p:spPr>
          <a:xfrm>
            <a:off x="365935" y="1507144"/>
            <a:ext cx="9557168" cy="2127057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dvouměsíčníků informačního střediska </a:t>
            </a:r>
            <a:r>
              <a:rPr lang="cs-CZ" sz="150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ÚstÍČKO</a:t>
            </a:r>
            <a:endParaRPr lang="cs-CZ" sz="1500" b="1" dirty="0">
              <a:solidFill>
                <a:srgbClr val="088E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aktualizovaných informačních letáků a brožur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(česká, německá, anglická a polská mutace)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Propagační tiskoviny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(leporelo, pexeso)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komiks Rodina </a:t>
            </a:r>
            <a:r>
              <a:rPr lang="cs-CZ" sz="150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Wolfrumů</a:t>
            </a: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Ústí nad Labem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 série věnované industriální historii města (včetně křtu)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Kalendář města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rok 2026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Aktualizovaná trhací mapa centra města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9FD64CC-26EA-1C9A-D6B1-998B315C2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833" y="3875301"/>
            <a:ext cx="3240657" cy="243049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500BE2A-45C3-9363-AD6C-3FCBED5352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686" y="3875300"/>
            <a:ext cx="3177116" cy="2430493"/>
          </a:xfrm>
          <a:prstGeom prst="rect">
            <a:avLst/>
          </a:prstGeom>
        </p:spPr>
      </p:pic>
      <p:pic>
        <p:nvPicPr>
          <p:cNvPr id="3" name="Obrázek 2" descr="Obsah obrázku interiér, podlaha, zeď, území&#10;&#10;Obsah generovaný pomocí AI může být nesprávný.">
            <a:extLst>
              <a:ext uri="{FF2B5EF4-FFF2-40B4-BE49-F238E27FC236}">
                <a16:creationId xmlns:a16="http://schemas.microsoft.com/office/drawing/2014/main" id="{D6E86833-ACCF-4C59-C980-F342153AD6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80" y="3875302"/>
            <a:ext cx="3240657" cy="243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10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152AB8-E321-ECE4-B847-AD9441BC7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BBC61E29-E34D-3CB1-F749-4ADDCB5AFC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Plánujeme…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BC1AAEB-CBFD-A2B3-651F-E36B3D38BEF9}"/>
              </a:ext>
            </a:extLst>
          </p:cNvPr>
          <p:cNvSpPr txBox="1"/>
          <p:nvPr/>
        </p:nvSpPr>
        <p:spPr>
          <a:xfrm>
            <a:off x="460827" y="1387567"/>
            <a:ext cx="10900161" cy="3554819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Realizace projektu Viniční vrch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(úspěšně podaná žádost na IROP)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Příprava projektu Virtuální realita z Větruše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(věnovaná historii města; pohled na město v různých historických obdobích)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Mamut jako průvodce městem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(zábavné poznávání města ve spojitosti s archeologickými nálezy na Bukově pro děti)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Spolupráce na akci Fórum pro města s odd. strategického rozvoje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(cílem je inspirace a propojení měst z ČR, MMR)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Vydání publikace o městě a pokračování série komiksů věnované industriálním dějinám města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(Chemické Ústí)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3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panoramatické Ústí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 spolupráci s obvody města)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3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Nové audiovizuální vybavení do informačního střediska</a:t>
            </a: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(efektivnější propagace akcí a prezentace přednášek)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Navázání spolupráce s Hipodromem Most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prezentaci města v destinaci Krušnohoří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Architektonická mapa města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(vznik interaktivní mapy se zajímavými stavbami ve spolupráci s GIS, vydání tištěné mapy, umístění QR kódů na zájmová místa)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Uspořádání prvních středoškolských fór ve městě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agendy s Národní sítí Zdravých měst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3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Zapojení zaměstnanců magistrátu do charitativní akce </a:t>
            </a:r>
            <a:r>
              <a:rPr lang="cs-CZ" sz="150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Dobroden</a:t>
            </a:r>
            <a:endParaRPr lang="cs-CZ" sz="1500" b="1" dirty="0">
              <a:solidFill>
                <a:srgbClr val="088E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Obrázek 9" descr="Obsah obrázku venku, mrak, příroda, hora&#10;&#10;Obsah generovaný pomocí AI může být nesprávný.">
            <a:extLst>
              <a:ext uri="{FF2B5EF4-FFF2-40B4-BE49-F238E27FC236}">
                <a16:creationId xmlns:a16="http://schemas.microsoft.com/office/drawing/2014/main" id="{2444D29F-941A-B9B4-03BB-71F63247C2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45" y="4735297"/>
            <a:ext cx="3435780" cy="1930908"/>
          </a:xfrm>
          <a:prstGeom prst="rect">
            <a:avLst/>
          </a:prstGeom>
        </p:spPr>
      </p:pic>
      <p:pic>
        <p:nvPicPr>
          <p:cNvPr id="5" name="Obrázek 4" descr="Obsah obrázku krajina, venku, mrak, hora&#10;&#10;Obsah generovaný pomocí AI může být nesprávný.">
            <a:extLst>
              <a:ext uri="{FF2B5EF4-FFF2-40B4-BE49-F238E27FC236}">
                <a16:creationId xmlns:a16="http://schemas.microsoft.com/office/drawing/2014/main" id="{E5B31442-7E25-7FA1-E9E9-E32DD3A85C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7" y="4735297"/>
            <a:ext cx="3435779" cy="1930908"/>
          </a:xfrm>
          <a:prstGeom prst="rect">
            <a:avLst/>
          </a:prstGeom>
        </p:spPr>
      </p:pic>
      <p:pic>
        <p:nvPicPr>
          <p:cNvPr id="8" name="Obrázek 7" descr="Obsah obrázku mrak, venku, tráva, příroda&#10;&#10;Obsah generovaný pomocí AI může být nesprávný.">
            <a:extLst>
              <a:ext uri="{FF2B5EF4-FFF2-40B4-BE49-F238E27FC236}">
                <a16:creationId xmlns:a16="http://schemas.microsoft.com/office/drawing/2014/main" id="{4CCB359E-792E-80FC-3854-28DB73ECBD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336" y="4735297"/>
            <a:ext cx="3435779" cy="193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19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D70C989-7DD0-4BD5-87F5-AB66A7A0A7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0827" y="417027"/>
            <a:ext cx="8453040" cy="469454"/>
          </a:xfrm>
        </p:spPr>
        <p:txBody>
          <a:bodyPr/>
          <a:lstStyle/>
          <a:p>
            <a:r>
              <a:rPr lang="cs-CZ" dirty="0"/>
              <a:t>Informujeme…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A7E16251-6CE7-2696-9673-68F3CDE0F657}"/>
              </a:ext>
            </a:extLst>
          </p:cNvPr>
          <p:cNvSpPr txBox="1"/>
          <p:nvPr/>
        </p:nvSpPr>
        <p:spPr>
          <a:xfrm>
            <a:off x="197344" y="1496488"/>
            <a:ext cx="8247915" cy="5863144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Běžné činnosti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(poskytování informací, prodej propagačních předmětů a vstupenek, správa e-shopu), průvodcovské služby (po předchozí domluvě)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Prostory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konání cestovatelských či vlastivědných přednášek a veřejná setkání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Pořádání </a:t>
            </a: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komentovaných procházek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městě pro školní kolektivy i jiné skupiny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Exkurze pro školy mateřská, základní a střední školy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Zajišťování </a:t>
            </a: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praxí pro studenty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středních a vysokých škol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Provoz galerií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včetně</a:t>
            </a: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možnosti vernisáží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Komunikace s dalšími infocentry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vč. saského příhraničí (distribuce a výměna materiálů)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Distribuce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materiálů do ubytovacích zařízení ve městě i okolí (mapy, letáky), letáků </a:t>
            </a:r>
            <a:br>
              <a:rPr lang="cs-CZ" sz="14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plakátů k akcím oddělení cestovního ruchu a partnerů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Korektury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tiskovin a informačních materiálů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Účast na akcích města, veletrzích i dalších akcích partnerů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Správa veřejných propagačních míst (Mírové náměstí, areál Větruše, lanová dráha)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Registrační místo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SeniorPasů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platformy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Munipolis</a:t>
            </a: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Údržba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geocachingové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trasy Dlouhonohých skřítků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Knihobudka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veřejnost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Expozice historického gotického portálu</a:t>
            </a:r>
          </a:p>
          <a:p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br>
              <a:rPr lang="cs-CZ" sz="20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 descr="Obsah obrázku symbol, Obdélník, zelené, design&#10;&#10;Obsah generovaný pomocí AI může být nesprávný.">
            <a:extLst>
              <a:ext uri="{FF2B5EF4-FFF2-40B4-BE49-F238E27FC236}">
                <a16:creationId xmlns:a16="http://schemas.microsoft.com/office/drawing/2014/main" id="{09154806-1A43-5C64-2A72-E04FA2E4B4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9170" y="293298"/>
            <a:ext cx="590270" cy="593183"/>
          </a:xfrm>
          <a:prstGeom prst="rect">
            <a:avLst/>
          </a:prstGeom>
        </p:spPr>
      </p:pic>
      <p:pic>
        <p:nvPicPr>
          <p:cNvPr id="12" name="Obrázek 11" descr="Obsah obrázku kniha, interiér, oblečení, boty&#10;&#10;Obsah generovaný pomocí AI může být nesprávný.">
            <a:extLst>
              <a:ext uri="{FF2B5EF4-FFF2-40B4-BE49-F238E27FC236}">
                <a16:creationId xmlns:a16="http://schemas.microsoft.com/office/drawing/2014/main" id="{E38BEA69-422B-50A4-2856-4CB77C4E8D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978" y="4261450"/>
            <a:ext cx="3071003" cy="2303252"/>
          </a:xfrm>
          <a:prstGeom prst="rect">
            <a:avLst/>
          </a:prstGeom>
        </p:spPr>
      </p:pic>
      <p:pic>
        <p:nvPicPr>
          <p:cNvPr id="3" name="Obrázek 2" descr="Obsah obrázku text, interiér, výjev, obchod&#10;&#10;Obsah generovaný pomocí AI může být nesprávný.">
            <a:extLst>
              <a:ext uri="{FF2B5EF4-FFF2-40B4-BE49-F238E27FC236}">
                <a16:creationId xmlns:a16="http://schemas.microsoft.com/office/drawing/2014/main" id="{C2D8CEED-C452-460F-1AEF-F01F7EBA45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978" y="1596553"/>
            <a:ext cx="3108384" cy="233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2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8C388-7810-DA3D-0898-35D16B46C3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241FD215-B4B6-CDD2-55D9-9B2551174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FF1E1DA4-C0D9-26D3-F3BA-706E841C3C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78" y="1901998"/>
            <a:ext cx="9125297" cy="3450503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69707BE1-D13B-DD30-258A-84A9FC3EBFAA}"/>
              </a:ext>
            </a:extLst>
          </p:cNvPr>
          <p:cNvSpPr txBox="1"/>
          <p:nvPr/>
        </p:nvSpPr>
        <p:spPr>
          <a:xfrm>
            <a:off x="900177" y="396499"/>
            <a:ext cx="9064219" cy="236988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Srovnání změn absolutních a relativních čísel 2020 a 2024: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město Ústí nad Labem zaznamenalo celkový nárůst hostů o +97,2 %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jedná se o vyšší nárůst než u okresu Ústí nad Labem a Ústeckého kraje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nárůst návštěvnosti je do značné míry tvořen především rapidním přílivem nerezidentů (+210,0 %), což indikuje rostoucí mezinárodní atraktivitu</a:t>
            </a:r>
            <a:b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endParaRPr lang="cs-CZ" sz="5200" b="1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D128663-8CA2-EAB8-ED13-6C7F7180A2A7}"/>
              </a:ext>
            </a:extLst>
          </p:cNvPr>
          <p:cNvSpPr txBox="1"/>
          <p:nvPr/>
        </p:nvSpPr>
        <p:spPr>
          <a:xfrm>
            <a:off x="900178" y="5591358"/>
            <a:ext cx="1010213" cy="1092607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r>
              <a:rPr lang="cs-CZ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Zdroj: ČSÚ</a:t>
            </a:r>
          </a:p>
          <a:p>
            <a:pPr algn="l"/>
            <a:endParaRPr lang="cs-CZ" sz="5200" b="1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049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A2A925-D74B-8DF1-4CB1-BC418CFD7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85EF66AE-3D31-CB27-F51D-09E297056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52DC97FC-4B97-4660-BBAA-BF4D1D393F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75" y="1829215"/>
            <a:ext cx="9197570" cy="3412002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A5D8B49-F6CD-EF59-1D2B-037B32716AA7}"/>
              </a:ext>
            </a:extLst>
          </p:cNvPr>
          <p:cNvSpPr txBox="1"/>
          <p:nvPr/>
        </p:nvSpPr>
        <p:spPr>
          <a:xfrm>
            <a:off x="838763" y="178435"/>
            <a:ext cx="9266581" cy="2323713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Srovnání změn absolutních a relativních čísel 2020 a 2024: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nárůst hostů je srovnatelný s celorepublikovým trendem (+110,5 %) a je vyšší než u blízkých měst Litoměřice a Děčín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všechny ukazatele vykazují nárůst, pouze vzhledem k celoevropskému trendu zkracování délky pobytů poklesl průměrný počet přenocování, ne však výrazně – Ústí je v tomto ukazateli přibližně v republikovém průměru a má výrazně lepší výsledek, než např. Teplice </a:t>
            </a:r>
          </a:p>
          <a:p>
            <a:pPr algn="l"/>
            <a:endParaRPr lang="cs-CZ" sz="5200" b="1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655657E-243E-60C2-1339-8EB83323172B}"/>
              </a:ext>
            </a:extLst>
          </p:cNvPr>
          <p:cNvSpPr txBox="1"/>
          <p:nvPr/>
        </p:nvSpPr>
        <p:spPr>
          <a:xfrm>
            <a:off x="838764" y="5586958"/>
            <a:ext cx="1010213" cy="1092607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r>
              <a:rPr lang="cs-CZ" sz="1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Zdroj: ČSÚ</a:t>
            </a:r>
          </a:p>
          <a:p>
            <a:pPr algn="l"/>
            <a:endParaRPr lang="cs-CZ" sz="5200" b="1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93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610DE-BEE7-2A34-E630-0F7C869AB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venku, obloha, mrak, krajina&#10;&#10;Obsah generovaný pomocí AI může být nesprávný.">
            <a:extLst>
              <a:ext uri="{FF2B5EF4-FFF2-40B4-BE49-F238E27FC236}">
                <a16:creationId xmlns:a16="http://schemas.microsoft.com/office/drawing/2014/main" id="{E59E62FC-D7E7-740E-DF1D-11ADA5BE19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8408"/>
            <a:ext cx="12192000" cy="8111744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799A827B-662C-89A0-B02B-B7BE5E590ADE}"/>
              </a:ext>
            </a:extLst>
          </p:cNvPr>
          <p:cNvSpPr txBox="1"/>
          <p:nvPr/>
        </p:nvSpPr>
        <p:spPr>
          <a:xfrm>
            <a:off x="957789" y="5807875"/>
            <a:ext cx="9890849" cy="892552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l"/>
            <a:r>
              <a:rPr lang="cs-CZ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Děkujeme Vám za pozornost…</a:t>
            </a:r>
            <a:endParaRPr lang="cs-CZ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21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B0F974E-F551-0B03-C7B4-D96B20BE6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Obrázek 11" descr="Obsah obrázku text, snímek obrazovky, Písmo&#10;&#10;Obsah generovaný pomocí AI může být nesprávný.">
            <a:extLst>
              <a:ext uri="{FF2B5EF4-FFF2-40B4-BE49-F238E27FC236}">
                <a16:creationId xmlns:a16="http://schemas.microsoft.com/office/drawing/2014/main" id="{606C7ABF-47C3-F76D-C847-54A9C4F34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12" y="1166579"/>
            <a:ext cx="5556784" cy="1834630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D11A1EA5-22BA-1036-11AC-C6B9975CE39E}"/>
              </a:ext>
            </a:extLst>
          </p:cNvPr>
          <p:cNvSpPr txBox="1"/>
          <p:nvPr/>
        </p:nvSpPr>
        <p:spPr>
          <a:xfrm>
            <a:off x="194822" y="612169"/>
            <a:ext cx="3730508" cy="323165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l"/>
            <a:r>
              <a:rPr lang="cs-CZ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Týden v Ústí nad Labem? Jasná volba!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4C1815D7-612A-1C1E-0F0B-7AB219BB9DC0}"/>
              </a:ext>
            </a:extLst>
          </p:cNvPr>
          <p:cNvSpPr txBox="1"/>
          <p:nvPr/>
        </p:nvSpPr>
        <p:spPr>
          <a:xfrm>
            <a:off x="6148828" y="612168"/>
            <a:ext cx="4892686" cy="323165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r>
              <a:rPr lang="cs-CZ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Ústí nad Labem, město mnoha pozoruhodných NEJ</a:t>
            </a:r>
          </a:p>
        </p:txBody>
      </p:sp>
      <p:pic>
        <p:nvPicPr>
          <p:cNvPr id="16" name="Obrázek 15" descr="Obsah obrázku text, snímek obrazovky, Písmo&#10;&#10;Obsah generovaný pomocí AI může být nesprávný.">
            <a:extLst>
              <a:ext uri="{FF2B5EF4-FFF2-40B4-BE49-F238E27FC236}">
                <a16:creationId xmlns:a16="http://schemas.microsoft.com/office/drawing/2014/main" id="{73434676-D914-E892-5FD7-A275F392F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0610" y="1166579"/>
            <a:ext cx="5659326" cy="1837779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701FFA48-CE1F-612B-DD45-0474B59CE8DA}"/>
              </a:ext>
            </a:extLst>
          </p:cNvPr>
          <p:cNvSpPr txBox="1"/>
          <p:nvPr/>
        </p:nvSpPr>
        <p:spPr>
          <a:xfrm>
            <a:off x="194822" y="3669655"/>
            <a:ext cx="1444626" cy="323165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l"/>
            <a:r>
              <a:rPr lang="cs-CZ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Podzim v Ústí</a:t>
            </a:r>
          </a:p>
        </p:txBody>
      </p:sp>
      <p:pic>
        <p:nvPicPr>
          <p:cNvPr id="19" name="Obrázek 18" descr="Obsah obrázku text, snímek obrazovky, Písmo, číslo&#10;&#10;Obsah generovaný pomocí AI může být nesprávný.">
            <a:extLst>
              <a:ext uri="{FF2B5EF4-FFF2-40B4-BE49-F238E27FC236}">
                <a16:creationId xmlns:a16="http://schemas.microsoft.com/office/drawing/2014/main" id="{C1FCDEE7-1614-E9E0-8252-60C3E0EE3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713" y="4229840"/>
            <a:ext cx="5554384" cy="1834630"/>
          </a:xfrm>
          <a:prstGeom prst="rect">
            <a:avLst/>
          </a:prstGeom>
        </p:spPr>
      </p:pic>
      <p:sp>
        <p:nvSpPr>
          <p:cNvPr id="20" name="TextovéPole 19">
            <a:extLst>
              <a:ext uri="{FF2B5EF4-FFF2-40B4-BE49-F238E27FC236}">
                <a16:creationId xmlns:a16="http://schemas.microsoft.com/office/drawing/2014/main" id="{B60B3AD0-D8A9-A7E4-48F2-41E5341F9B7C}"/>
              </a:ext>
            </a:extLst>
          </p:cNvPr>
          <p:cNvSpPr txBox="1"/>
          <p:nvPr/>
        </p:nvSpPr>
        <p:spPr>
          <a:xfrm>
            <a:off x="6096000" y="3669654"/>
            <a:ext cx="4998342" cy="323165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cs-CZ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Ústí nad Labem - město, které má co nabídnout (</a:t>
            </a:r>
            <a:r>
              <a:rPr lang="cs-CZ" sz="15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reel</a:t>
            </a:r>
            <a:r>
              <a:rPr lang="cs-CZ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2" name="Obrázek 21" descr="Obsah obrázku text, snímek obrazovky, Písmo, číslo&#10;&#10;Obsah generovaný pomocí AI může být nesprávný.">
            <a:extLst>
              <a:ext uri="{FF2B5EF4-FFF2-40B4-BE49-F238E27FC236}">
                <a16:creationId xmlns:a16="http://schemas.microsoft.com/office/drawing/2014/main" id="{4380B249-553F-F2F7-3B67-501B42FAE4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961" y="4229840"/>
            <a:ext cx="5659326" cy="181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70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Prezentujeme…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3425733A-BE2E-C1AF-BFB7-84DE2FEEEEC9}"/>
              </a:ext>
            </a:extLst>
          </p:cNvPr>
          <p:cNvSpPr txBox="1"/>
          <p:nvPr/>
        </p:nvSpPr>
        <p:spPr>
          <a:xfrm>
            <a:off x="336540" y="1889341"/>
            <a:ext cx="7972959" cy="4247317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akcí, které organizují partneři, okolní města nebo je Ústí nad Labem spolupořadatel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(Velká cena horských kol, Zahájení turistické sezóny v Děčíně, Dětský den otevřených dveří Dopravního podniku, Oslavy 70. výročí založení Horské služby v Krušných horách, Den s IZS a Armádou ČR, Festival řeky, Proběhni si ZOO, Ústecké nebe plné letadel, Evropská jízda míru, Pohádková cesta, Salsa v parku, Mattoni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running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festival, Slavnostní předpremiéra filmu Království mýdlových bublin)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veletrhů cestovního ruchu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(Drážďany, Praha, Most, Poznaň, Plzeň, Lipsko)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interaktivní hry (prezentace města netradiční formou)</a:t>
            </a:r>
            <a:b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geocachingová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trasa v centru města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mobilní hra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Geofun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centru města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poznávací hra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Tripper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centru města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Trasy netušených krás s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audioprůvodci</a:t>
            </a: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Pořízení </a:t>
            </a:r>
            <a:r>
              <a:rPr lang="cs-CZ" sz="1500" b="1" dirty="0" err="1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Chill</a:t>
            </a: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zóny města </a:t>
            </a:r>
            <a:r>
              <a:rPr lang="cs-CZ" sz="1500" dirty="0">
                <a:latin typeface="Arial" panose="020B0604020202020204" pitchFamily="34" charset="0"/>
                <a:cs typeface="Arial" panose="020B0604020202020204" pitchFamily="34" charset="0"/>
              </a:rPr>
              <a:t>(slouží jako komunikační prostor a relaxační místo na akcích města nebo jeho partnerů)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Obrázek 20" descr="Obsah obrázku obloha, venku, tráva, mrak&#10;&#10;Obsah generovaný pomocí AI může být nesprávný.">
            <a:extLst>
              <a:ext uri="{FF2B5EF4-FFF2-40B4-BE49-F238E27FC236}">
                <a16:creationId xmlns:a16="http://schemas.microsoft.com/office/drawing/2014/main" id="{A70FDF77-8516-9596-BE5A-A1FE0DFAC2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499" y="1767006"/>
            <a:ext cx="2890842" cy="2179468"/>
          </a:xfrm>
          <a:prstGeom prst="rect">
            <a:avLst/>
          </a:prstGeom>
        </p:spPr>
      </p:pic>
      <p:pic>
        <p:nvPicPr>
          <p:cNvPr id="23" name="Obrázek 22" descr="Obsah obrázku nábytek, stůl, text, židle&#10;&#10;Obsah generovaný pomocí AI může být nesprávný.">
            <a:extLst>
              <a:ext uri="{FF2B5EF4-FFF2-40B4-BE49-F238E27FC236}">
                <a16:creationId xmlns:a16="http://schemas.microsoft.com/office/drawing/2014/main" id="{6C6438BA-7627-E679-507E-2A66EA3B08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499" y="4403322"/>
            <a:ext cx="2905959" cy="217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9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C9A82-039A-75E7-E2BD-4DCCD0D0B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59104C4A-4D52-4111-C0C2-A3986E8DF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Obrázek 3" descr="Obsah obrázku oblečení, obloha, venku, osoba&#10;&#10;Obsah generovaný pomocí AI může být nesprávný.">
            <a:extLst>
              <a:ext uri="{FF2B5EF4-FFF2-40B4-BE49-F238E27FC236}">
                <a16:creationId xmlns:a16="http://schemas.microsoft.com/office/drawing/2014/main" id="{6438BD7F-E786-6D4A-7F57-2BCADBADD2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7" y="687957"/>
            <a:ext cx="3045124" cy="2283843"/>
          </a:xfrm>
          <a:prstGeom prst="rect">
            <a:avLst/>
          </a:prstGeom>
        </p:spPr>
      </p:pic>
      <p:pic>
        <p:nvPicPr>
          <p:cNvPr id="9" name="Obrázek 8" descr="Obsah obrázku pes, tráva, venku, osoba&#10;&#10;Obsah generovaný pomocí AI může být nesprávný.">
            <a:extLst>
              <a:ext uri="{FF2B5EF4-FFF2-40B4-BE49-F238E27FC236}">
                <a16:creationId xmlns:a16="http://schemas.microsoft.com/office/drawing/2014/main" id="{8474788B-517A-9A99-CBCF-47A3FEF56E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462" y="687956"/>
            <a:ext cx="3045124" cy="2283843"/>
          </a:xfrm>
          <a:prstGeom prst="rect">
            <a:avLst/>
          </a:prstGeom>
        </p:spPr>
      </p:pic>
      <p:pic>
        <p:nvPicPr>
          <p:cNvPr id="12" name="Obrázek 11" descr="Obsah obrázku venku, stan, strom, tráva&#10;&#10;Obsah generovaný pomocí AI může být nesprávný.">
            <a:extLst>
              <a:ext uri="{FF2B5EF4-FFF2-40B4-BE49-F238E27FC236}">
                <a16:creationId xmlns:a16="http://schemas.microsoft.com/office/drawing/2014/main" id="{411D09FF-BF37-1820-5A4E-93D098282D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241" y="687955"/>
            <a:ext cx="3045123" cy="2283843"/>
          </a:xfrm>
          <a:prstGeom prst="rect">
            <a:avLst/>
          </a:prstGeom>
        </p:spPr>
      </p:pic>
      <p:pic>
        <p:nvPicPr>
          <p:cNvPr id="15" name="Obrázek 14" descr="Obsah obrázku venku, obloha, tráva, mrak&#10;&#10;Obsah generovaný pomocí AI může být nesprávný.">
            <a:extLst>
              <a:ext uri="{FF2B5EF4-FFF2-40B4-BE49-F238E27FC236}">
                <a16:creationId xmlns:a16="http://schemas.microsoft.com/office/drawing/2014/main" id="{7F381BAD-15DC-F822-2EA1-3E787D4D15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7" y="3772978"/>
            <a:ext cx="3045124" cy="2283843"/>
          </a:xfrm>
          <a:prstGeom prst="rect">
            <a:avLst/>
          </a:prstGeom>
        </p:spPr>
      </p:pic>
      <p:pic>
        <p:nvPicPr>
          <p:cNvPr id="19" name="Obrázek 18" descr="Obsah obrázku oblečení, Lidská tvář, osoba, kniha&#10;&#10;Obsah generovaný pomocí AI může být nesprávný.">
            <a:extLst>
              <a:ext uri="{FF2B5EF4-FFF2-40B4-BE49-F238E27FC236}">
                <a16:creationId xmlns:a16="http://schemas.microsoft.com/office/drawing/2014/main" id="{4F00EA1D-4456-42A7-25DF-76E89BE421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86" y="3770821"/>
            <a:ext cx="3048000" cy="2286000"/>
          </a:xfrm>
          <a:prstGeom prst="rect">
            <a:avLst/>
          </a:prstGeom>
        </p:spPr>
      </p:pic>
      <p:pic>
        <p:nvPicPr>
          <p:cNvPr id="22" name="Obrázek 21" descr="Obsah obrázku oblečení, osoba, žena, muž&#10;&#10;Obsah generovaný pomocí AI může být nesprávný.">
            <a:extLst>
              <a:ext uri="{FF2B5EF4-FFF2-40B4-BE49-F238E27FC236}">
                <a16:creationId xmlns:a16="http://schemas.microsoft.com/office/drawing/2014/main" id="{EFBB2E44-F35D-586A-76F9-674203DA5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561" y="3770821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55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Organizujeme…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0D005D9-9C05-B36F-8F2D-4515114D7FD2}"/>
              </a:ext>
            </a:extLst>
          </p:cNvPr>
          <p:cNvSpPr txBox="1"/>
          <p:nvPr/>
        </p:nvSpPr>
        <p:spPr>
          <a:xfrm>
            <a:off x="302789" y="1419738"/>
            <a:ext cx="8173821" cy="5370701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algn="l"/>
            <a:r>
              <a:rPr lang="cs-CZ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Celkem 44 akcí za rok 2025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velkých akcí </a:t>
            </a:r>
            <a:b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nadregionálních akcí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(Ústecký masopust, Zahájení turistické sezóny, Family festival, Dny evropského dědictví, Evropský týden mobility, Sportovní den plný tradičních soutěží, Den nejen pro zdraví, Historický den na hradě)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500" b="1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regionálních akcí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(Pozorování částečného zatmění Slunce s přednáškou, Křest knihy Bojoval jsem ve Francii, Výtvarná dílna v rámci Ústeckých Velikonoc, Noc kostelů v informačním středisku, Zahajovací koncert Dnů evropského dědictví, Večerní kostýmovaná prohlídka hradu Střekov – 2 termíny, Skutečně zdravá škola)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komentovaných procházek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(Procházka s NPÚ, Jak se bavilo Ústí aneb po stopách ústeckých hostinců, kaváren, restaurací a biografů, Po vyhlídkách v okolí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Dobětic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Vánoční procházka – 2 termíny)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turistických výletů mimo Ústí nad Labem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(Do Krušných hor, Za Konojedskými bochníky, Na zříceninu hradu Blansko, Za českými granáty, Na Holý vrch a Boreč)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cestovatelských přednášek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vlastivědné přednášky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b="1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termíny Dnů pro zaměstnance magistrátu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(jarní a podzimní, knižní swap, oděvní bazar, zdravotní a motivační přednášky, zdravotní měření a vyšetření)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Koordinační schůzky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aktérů činných v cestovních ruchu (individuální, skupinové)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Obrázek 9" descr="Obsah obrázku obloha, venku, mrak, oblečení&#10;&#10;Obsah generovaný pomocí AI může být nesprávný.">
            <a:extLst>
              <a:ext uri="{FF2B5EF4-FFF2-40B4-BE49-F238E27FC236}">
                <a16:creationId xmlns:a16="http://schemas.microsoft.com/office/drawing/2014/main" id="{33058B2B-F839-264A-3E05-D672C24DB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893" y="1806605"/>
            <a:ext cx="2704731" cy="2028548"/>
          </a:xfrm>
          <a:prstGeom prst="rect">
            <a:avLst/>
          </a:prstGeom>
        </p:spPr>
      </p:pic>
      <p:pic>
        <p:nvPicPr>
          <p:cNvPr id="12" name="Obrázek 11" descr="Obsah obrázku venku, osoba, oblečení, strom&#10;&#10;Obsah generovaný pomocí AI může být nesprávný.">
            <a:extLst>
              <a:ext uri="{FF2B5EF4-FFF2-40B4-BE49-F238E27FC236}">
                <a16:creationId xmlns:a16="http://schemas.microsoft.com/office/drawing/2014/main" id="{9A5CCF48-CC22-A354-604B-B4C88AAD6F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893" y="4105089"/>
            <a:ext cx="2704731" cy="202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53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85592-BC14-B054-F3F8-D21A8CA4C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5C46F609-3CB0-1C26-4916-45A3C99C3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Obrázek 2" descr="Obsah obrázku venku, obloha, lidé, osoba&#10;&#10;Obsah generovaný pomocí AI může být nesprávný.">
            <a:extLst>
              <a:ext uri="{FF2B5EF4-FFF2-40B4-BE49-F238E27FC236}">
                <a16:creationId xmlns:a16="http://schemas.microsoft.com/office/drawing/2014/main" id="{D666D4A8-FF80-04E7-8CE3-8384AD6955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09" y="699815"/>
            <a:ext cx="2835217" cy="2126413"/>
          </a:xfrm>
          <a:prstGeom prst="rect">
            <a:avLst/>
          </a:prstGeom>
        </p:spPr>
      </p:pic>
      <p:pic>
        <p:nvPicPr>
          <p:cNvPr id="5" name="Obrázek 4" descr="Obsah obrázku boty, osoba, oblečení, venku&#10;&#10;Obsah generovaný pomocí AI může být nesprávný.">
            <a:extLst>
              <a:ext uri="{FF2B5EF4-FFF2-40B4-BE49-F238E27FC236}">
                <a16:creationId xmlns:a16="http://schemas.microsoft.com/office/drawing/2014/main" id="{ADA3948F-E4AE-92C6-06FB-73D391982E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30" y="3526043"/>
            <a:ext cx="2835217" cy="2126413"/>
          </a:xfrm>
          <a:prstGeom prst="rect">
            <a:avLst/>
          </a:prstGeom>
        </p:spPr>
      </p:pic>
      <p:pic>
        <p:nvPicPr>
          <p:cNvPr id="8" name="Obrázek 7" descr="Obsah obrázku venku, strom, oblečení, osoba&#10;&#10;Obsah generovaný pomocí AI může být nesprávný.">
            <a:extLst>
              <a:ext uri="{FF2B5EF4-FFF2-40B4-BE49-F238E27FC236}">
                <a16:creationId xmlns:a16="http://schemas.microsoft.com/office/drawing/2014/main" id="{13AD2F06-3F1A-ABA7-4C63-1ACA5B6F0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211" y="699815"/>
            <a:ext cx="2835217" cy="2126413"/>
          </a:xfrm>
          <a:prstGeom prst="rect">
            <a:avLst/>
          </a:prstGeom>
        </p:spPr>
      </p:pic>
      <p:pic>
        <p:nvPicPr>
          <p:cNvPr id="10" name="Obrázek 9" descr="Obsah obrázku venku, obloha, mrak, budova&#10;&#10;Obsah generovaný pomocí AI může být nesprávný.">
            <a:extLst>
              <a:ext uri="{FF2B5EF4-FFF2-40B4-BE49-F238E27FC236}">
                <a16:creationId xmlns:a16="http://schemas.microsoft.com/office/drawing/2014/main" id="{CFEECB1F-FB36-B291-2CE5-45157C2AF6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211" y="3526043"/>
            <a:ext cx="2835217" cy="2126413"/>
          </a:xfrm>
          <a:prstGeom prst="rect">
            <a:avLst/>
          </a:prstGeom>
        </p:spPr>
      </p:pic>
      <p:pic>
        <p:nvPicPr>
          <p:cNvPr id="14" name="Obrázek 13" descr="Obsah obrázku venku, obloha, oblečení, strom&#10;&#10;Obsah generovaný pomocí AI může být nesprávný.">
            <a:extLst>
              <a:ext uri="{FF2B5EF4-FFF2-40B4-BE49-F238E27FC236}">
                <a16:creationId xmlns:a16="http://schemas.microsoft.com/office/drawing/2014/main" id="{F7C3DCE0-7194-8B70-1470-9D9B599359E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68" y="699814"/>
            <a:ext cx="2835217" cy="2126413"/>
          </a:xfrm>
          <a:prstGeom prst="rect">
            <a:avLst/>
          </a:prstGeom>
        </p:spPr>
      </p:pic>
      <p:pic>
        <p:nvPicPr>
          <p:cNvPr id="16" name="Obrázek 15" descr="Obsah obrázku venku, oblečení, vozidlo, boty&#10;&#10;Obsah generovaný pomocí AI může být nesprávný.">
            <a:extLst>
              <a:ext uri="{FF2B5EF4-FFF2-40B4-BE49-F238E27FC236}">
                <a16:creationId xmlns:a16="http://schemas.microsoft.com/office/drawing/2014/main" id="{D685CB4F-66A1-0D4A-40D5-1063595E4E5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68" y="3526042"/>
            <a:ext cx="2835217" cy="2126413"/>
          </a:xfrm>
          <a:prstGeom prst="rect">
            <a:avLst/>
          </a:prstGeom>
        </p:spPr>
      </p:pic>
      <p:pic>
        <p:nvPicPr>
          <p:cNvPr id="18" name="Obrázek 17" descr="Obsah obrázku oblečení, osoba, interiér, boty&#10;&#10;Obsah generovaný pomocí AI může být nesprávný.">
            <a:extLst>
              <a:ext uri="{FF2B5EF4-FFF2-40B4-BE49-F238E27FC236}">
                <a16:creationId xmlns:a16="http://schemas.microsoft.com/office/drawing/2014/main" id="{432E0072-15BA-C9E5-45AC-3899A5E39A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623" y="704127"/>
            <a:ext cx="2829468" cy="2122101"/>
          </a:xfrm>
          <a:prstGeom prst="rect">
            <a:avLst/>
          </a:prstGeom>
        </p:spPr>
      </p:pic>
      <p:pic>
        <p:nvPicPr>
          <p:cNvPr id="20" name="Obrázek 19" descr="Obsah obrázku venku, obloha, osoba, oblečení&#10;&#10;Obsah generovaný pomocí AI může být nesprávný.">
            <a:extLst>
              <a:ext uri="{FF2B5EF4-FFF2-40B4-BE49-F238E27FC236}">
                <a16:creationId xmlns:a16="http://schemas.microsoft.com/office/drawing/2014/main" id="{E81CAF02-C0E1-8EE0-7080-462F0587F54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749" y="3526043"/>
            <a:ext cx="2835216" cy="212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17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Účastníme se…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36FB06C-A882-4645-0BED-010D767CE9E9}"/>
              </a:ext>
            </a:extLst>
          </p:cNvPr>
          <p:cNvSpPr txBox="1"/>
          <p:nvPr/>
        </p:nvSpPr>
        <p:spPr>
          <a:xfrm>
            <a:off x="363172" y="1490008"/>
            <a:ext cx="11321037" cy="1938992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vzdělávacích workshopů a seminářů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pracovních setkání </a:t>
            </a:r>
            <a:r>
              <a:rPr lang="cs-CZ" sz="20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(Koordinační skupina Labské stezky, Setkání partnerských TIC v rámci destinace České středohoří a oblasti Krušné hory, Členské fórum A.T.I.C.)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konferencí s NSZM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jednání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pracovních skupin a Lokálního řídícího výboru </a:t>
            </a:r>
            <a:r>
              <a:rPr lang="cs-CZ" sz="20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Euroregionu Elbe/Labe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Pravidelná pracovní skupina s kolegy z odborů magistrátu</a:t>
            </a:r>
          </a:p>
        </p:txBody>
      </p:sp>
      <p:pic>
        <p:nvPicPr>
          <p:cNvPr id="8" name="Obrázek 7" descr="Obsah obrázku výjev, oblečení, nábytek, židle&#10;&#10;Obsah generovaný pomocí AI může být nesprávný.">
            <a:extLst>
              <a:ext uri="{FF2B5EF4-FFF2-40B4-BE49-F238E27FC236}">
                <a16:creationId xmlns:a16="http://schemas.microsoft.com/office/drawing/2014/main" id="{DC75693C-4470-41F1-820A-A38A110AAD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705" y="3746020"/>
            <a:ext cx="3360560" cy="2694951"/>
          </a:xfrm>
          <a:prstGeom prst="rect">
            <a:avLst/>
          </a:prstGeom>
        </p:spPr>
      </p:pic>
      <p:pic>
        <p:nvPicPr>
          <p:cNvPr id="10" name="Obrázek 9" descr="Obsah obrázku interiér, oblečení, osoba, radnice&#10;&#10;Obsah generovaný pomocí AI může být nesprávný.">
            <a:extLst>
              <a:ext uri="{FF2B5EF4-FFF2-40B4-BE49-F238E27FC236}">
                <a16:creationId xmlns:a16="http://schemas.microsoft.com/office/drawing/2014/main" id="{2E840A08-4E8C-1048-10CE-A36E61BBFE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60" y="3746020"/>
            <a:ext cx="3593268" cy="2694951"/>
          </a:xfrm>
          <a:prstGeom prst="rect">
            <a:avLst/>
          </a:prstGeom>
        </p:spPr>
      </p:pic>
      <p:pic>
        <p:nvPicPr>
          <p:cNvPr id="15" name="Obrázek 14" descr="Obsah obrázku interiér, výjev, stůl, oblečení&#10;&#10;Obsah generovaný pomocí AI může být nesprávný.">
            <a:extLst>
              <a:ext uri="{FF2B5EF4-FFF2-40B4-BE49-F238E27FC236}">
                <a16:creationId xmlns:a16="http://schemas.microsoft.com/office/drawing/2014/main" id="{43FDF9CF-8371-1F6A-9415-E70215577A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942" y="3746022"/>
            <a:ext cx="3593267" cy="27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74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1630AAB-B707-436E-99C7-D7CB724050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Připojujeme se…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21FD5B9E-5766-0D5C-EAF2-C4D346EC524D}"/>
              </a:ext>
            </a:extLst>
          </p:cNvPr>
          <p:cNvSpPr txBox="1"/>
          <p:nvPr/>
        </p:nvSpPr>
        <p:spPr>
          <a:xfrm>
            <a:off x="460827" y="1320842"/>
            <a:ext cx="10952101" cy="2754600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Kampaň Do práce na kole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13. ročník v Ústí nad Labem; oddělení cestovního ruchu je městským i firemním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koordinátorem, 13 doprovodných akcí, závěrečné vyhlášení a předání cen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Na kole jen s přilbou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spolupráci s Týmem silniční bezpečnosti a městskou policií na 3 akcích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Kampaň Ukliďme Česko!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jarní a podzimní termín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Kampaň Aktivní září současně s Evropským týdnem mobility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b="1" dirty="0">
              <a:solidFill>
                <a:srgbClr val="088E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Vychozeno 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využití na 3 výletech - Procházka po vyhlídkách v okolí </a:t>
            </a:r>
            <a:r>
              <a:rPr lang="cs-CZ" sz="1500" dirty="0" err="1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Dobětic</a:t>
            </a: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Turistický výlet za Českými granáty, </a:t>
            </a:r>
            <a:b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500" dirty="0">
                <a:solidFill>
                  <a:srgbClr val="212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Turistický výlet na Holý Vrch a Boreč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400" dirty="0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88E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Ústí4reel </a:t>
            </a:r>
            <a:r>
              <a:rPr lang="cs-CZ" sz="1500" dirty="0">
                <a:latin typeface="Arial" panose="020B0604020202020204" pitchFamily="34" charset="0"/>
                <a:cs typeface="Arial" panose="020B0604020202020204" pitchFamily="34" charset="0"/>
              </a:rPr>
              <a:t>– město očima studentů, 2. místo v soutěži </a:t>
            </a:r>
            <a:r>
              <a:rPr lang="cs-CZ" sz="1500" dirty="0" err="1">
                <a:latin typeface="Arial" panose="020B0604020202020204" pitchFamily="34" charset="0"/>
                <a:cs typeface="Arial" panose="020B0604020202020204" pitchFamily="34" charset="0"/>
              </a:rPr>
              <a:t>NEJpraxe</a:t>
            </a:r>
            <a:r>
              <a:rPr lang="cs-CZ" sz="1500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500" dirty="0" err="1">
              <a:solidFill>
                <a:srgbClr val="212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 descr="Obsah obrázku boty, oblečení, venku, osoba&#10;&#10;Obsah generovaný pomocí AI může být nesprávný.">
            <a:extLst>
              <a:ext uri="{FF2B5EF4-FFF2-40B4-BE49-F238E27FC236}">
                <a16:creationId xmlns:a16="http://schemas.microsoft.com/office/drawing/2014/main" id="{BB5FAB18-11DA-0929-49C3-3F367E15D2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43" y="3861785"/>
            <a:ext cx="3261064" cy="2445798"/>
          </a:xfrm>
          <a:prstGeom prst="rect">
            <a:avLst/>
          </a:prstGeom>
        </p:spPr>
      </p:pic>
      <p:pic>
        <p:nvPicPr>
          <p:cNvPr id="6" name="Obrázek 5" descr="Obsah obrázku oblečení, boty, venku, osoba&#10;&#10;Obsah generovaný pomocí AI může být nesprávný.">
            <a:extLst>
              <a:ext uri="{FF2B5EF4-FFF2-40B4-BE49-F238E27FC236}">
                <a16:creationId xmlns:a16="http://schemas.microsoft.com/office/drawing/2014/main" id="{D64CD088-C35B-1F61-F6BA-8430429216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39" y="3861785"/>
            <a:ext cx="3261064" cy="2445798"/>
          </a:xfrm>
          <a:prstGeom prst="rect">
            <a:avLst/>
          </a:prstGeom>
        </p:spPr>
      </p:pic>
      <p:pic>
        <p:nvPicPr>
          <p:cNvPr id="9" name="Obrázek 8" descr="Obsah obrázku venku, strom, osoba, rostlina&#10;&#10;Obsah generovaný pomocí AI může být nesprávný.">
            <a:extLst>
              <a:ext uri="{FF2B5EF4-FFF2-40B4-BE49-F238E27FC236}">
                <a16:creationId xmlns:a16="http://schemas.microsoft.com/office/drawing/2014/main" id="{9455F510-2D11-E2AF-7963-8F8B55A568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485" y="3861785"/>
            <a:ext cx="1834349" cy="2445798"/>
          </a:xfrm>
          <a:prstGeom prst="rect">
            <a:avLst/>
          </a:prstGeom>
        </p:spPr>
      </p:pic>
      <p:pic>
        <p:nvPicPr>
          <p:cNvPr id="11" name="Obrázek 10" descr="Obsah obrázku venku, osoba, strom, oblečení&#10;&#10;Obsah generovaný pomocí AI může být nesprávný.">
            <a:extLst>
              <a:ext uri="{FF2B5EF4-FFF2-40B4-BE49-F238E27FC236}">
                <a16:creationId xmlns:a16="http://schemas.microsoft.com/office/drawing/2014/main" id="{DE26D047-47F1-78BB-26B7-36B2909267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712" y="3861785"/>
            <a:ext cx="1834349" cy="244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82125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anchor="ctr"/>
      <a:lstStyle>
        <a:defPPr algn="l">
          <a:defRPr sz="5200" b="1" dirty="0" err="1" smtClean="0">
            <a:solidFill>
              <a:srgbClr val="212855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</TotalTime>
  <Words>2269</Words>
  <Application>Microsoft Office PowerPoint</Application>
  <PresentationFormat>Širokoúhlá obrazovka</PresentationFormat>
  <Paragraphs>231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7" baseType="lpstr">
      <vt:lpstr>Arial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Voráček Daniel</dc:creator>
  <cp:lastModifiedBy>Slawischová Hana, Ing.</cp:lastModifiedBy>
  <cp:revision>233</cp:revision>
  <cp:lastPrinted>2025-12-10T12:23:49Z</cp:lastPrinted>
  <dcterms:created xsi:type="dcterms:W3CDTF">2022-03-20T20:19:15Z</dcterms:created>
  <dcterms:modified xsi:type="dcterms:W3CDTF">2025-12-15T13:34:34Z</dcterms:modified>
</cp:coreProperties>
</file>