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315" r:id="rId3"/>
    <p:sldId id="312" r:id="rId4"/>
    <p:sldId id="316" r:id="rId5"/>
    <p:sldId id="310" r:id="rId6"/>
    <p:sldId id="319" r:id="rId7"/>
    <p:sldId id="311" r:id="rId8"/>
    <p:sldId id="320" r:id="rId9"/>
    <p:sldId id="308" r:id="rId10"/>
    <p:sldId id="309" r:id="rId11"/>
    <p:sldId id="302" r:id="rId12"/>
    <p:sldId id="298" r:id="rId13"/>
    <p:sldId id="299" r:id="rId14"/>
    <p:sldId id="301" r:id="rId15"/>
    <p:sldId id="300" r:id="rId16"/>
    <p:sldId id="296" r:id="rId17"/>
    <p:sldId id="304" r:id="rId18"/>
    <p:sldId id="307" r:id="rId19"/>
    <p:sldId id="272" r:id="rId20"/>
    <p:sldId id="314" r:id="rId21"/>
    <p:sldId id="313" r:id="rId22"/>
    <p:sldId id="322" r:id="rId23"/>
    <p:sldId id="327" r:id="rId24"/>
    <p:sldId id="330" r:id="rId25"/>
    <p:sldId id="331" r:id="rId26"/>
    <p:sldId id="333" r:id="rId27"/>
    <p:sldId id="332" r:id="rId28"/>
    <p:sldId id="328" r:id="rId29"/>
    <p:sldId id="329" r:id="rId30"/>
    <p:sldId id="326" r:id="rId31"/>
    <p:sldId id="323" r:id="rId32"/>
    <p:sldId id="321" r:id="rId33"/>
  </p:sldIdLst>
  <p:sldSz cx="9144000" cy="6858000" type="screen4x3"/>
  <p:notesSz cx="7099300" cy="10234613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42E"/>
    <a:srgbClr val="297DC1"/>
    <a:srgbClr val="0E4C85"/>
    <a:srgbClr val="484C4C"/>
    <a:srgbClr val="EC6A21"/>
    <a:srgbClr val="2A79BD"/>
    <a:srgbClr val="13427E"/>
    <a:srgbClr val="5151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6" y="96"/>
      </p:cViewPr>
      <p:guideLst>
        <p:guide orient="horz" pos="216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2940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8B0AAD-9354-4747-8084-2E45C39855E5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7A261E9D-BDE7-4F57-A839-869EDD9E0E26}">
      <dgm:prSet phldrT="[Text]" custT="1"/>
      <dgm:spPr/>
      <dgm:t>
        <a:bodyPr/>
        <a:lstStyle/>
        <a:p>
          <a:r>
            <a:rPr lang="cs-CZ" sz="1200" dirty="0" smtClean="0"/>
            <a:t>Komunikační strategie</a:t>
          </a:r>
          <a:endParaRPr lang="cs-CZ" sz="1200" dirty="0"/>
        </a:p>
      </dgm:t>
    </dgm:pt>
    <dgm:pt modelId="{F38CE439-6C5A-4F2B-AC41-8BEA176F93AB}" type="parTrans" cxnId="{7A4FB73F-47B6-4B1A-AD1A-673A19BEEBD2}">
      <dgm:prSet/>
      <dgm:spPr/>
      <dgm:t>
        <a:bodyPr/>
        <a:lstStyle/>
        <a:p>
          <a:endParaRPr lang="cs-CZ" sz="1200"/>
        </a:p>
      </dgm:t>
    </dgm:pt>
    <dgm:pt modelId="{6D860986-214E-4CAE-85C2-2B90D6098BC9}" type="sibTrans" cxnId="{7A4FB73F-47B6-4B1A-AD1A-673A19BEEBD2}">
      <dgm:prSet/>
      <dgm:spPr/>
      <dgm:t>
        <a:bodyPr/>
        <a:lstStyle/>
        <a:p>
          <a:endParaRPr lang="cs-CZ" sz="1200"/>
        </a:p>
      </dgm:t>
    </dgm:pt>
    <dgm:pt modelId="{4DB21EB7-261F-4ACA-A9A1-C5C95F4B638B}">
      <dgm:prSet phldrT="[Text]" custT="1"/>
      <dgm:spPr/>
      <dgm:t>
        <a:bodyPr/>
        <a:lstStyle/>
        <a:p>
          <a:r>
            <a:rPr lang="cs-CZ" sz="1200" dirty="0" smtClean="0"/>
            <a:t>Analytická</a:t>
          </a:r>
          <a:endParaRPr lang="cs-CZ" sz="1200" dirty="0"/>
        </a:p>
      </dgm:t>
    </dgm:pt>
    <dgm:pt modelId="{712F7A29-B1F7-46F3-A9B3-E4FF752393DC}" type="parTrans" cxnId="{F00F637D-973E-4992-84EC-F61B1934C292}">
      <dgm:prSet/>
      <dgm:spPr/>
      <dgm:t>
        <a:bodyPr/>
        <a:lstStyle/>
        <a:p>
          <a:endParaRPr lang="cs-CZ" sz="1200"/>
        </a:p>
      </dgm:t>
    </dgm:pt>
    <dgm:pt modelId="{6033C5B3-27A4-41E8-9126-6C5F71DAC6FF}" type="sibTrans" cxnId="{F00F637D-973E-4992-84EC-F61B1934C292}">
      <dgm:prSet/>
      <dgm:spPr/>
      <dgm:t>
        <a:bodyPr/>
        <a:lstStyle/>
        <a:p>
          <a:endParaRPr lang="cs-CZ" sz="1200"/>
        </a:p>
      </dgm:t>
    </dgm:pt>
    <dgm:pt modelId="{460101F5-3CB8-4193-BBD6-56FC04206991}">
      <dgm:prSet phldrT="[Text]" custT="1"/>
      <dgm:spPr/>
      <dgm:t>
        <a:bodyPr/>
        <a:lstStyle/>
        <a:p>
          <a:r>
            <a:rPr lang="cs-CZ" sz="1200" dirty="0" smtClean="0"/>
            <a:t>Návrhová</a:t>
          </a:r>
          <a:endParaRPr lang="cs-CZ" sz="1200" dirty="0"/>
        </a:p>
      </dgm:t>
    </dgm:pt>
    <dgm:pt modelId="{BDC29DC8-CA8A-4BA8-9737-782D23C51E80}" type="parTrans" cxnId="{091CB132-7B51-4C53-9EA4-909AC551D199}">
      <dgm:prSet/>
      <dgm:spPr/>
      <dgm:t>
        <a:bodyPr/>
        <a:lstStyle/>
        <a:p>
          <a:endParaRPr lang="cs-CZ" sz="1200"/>
        </a:p>
      </dgm:t>
    </dgm:pt>
    <dgm:pt modelId="{27ABA6B9-91D4-4E1C-86A1-064A3B95D12A}" type="sibTrans" cxnId="{091CB132-7B51-4C53-9EA4-909AC551D199}">
      <dgm:prSet/>
      <dgm:spPr/>
      <dgm:t>
        <a:bodyPr/>
        <a:lstStyle/>
        <a:p>
          <a:endParaRPr lang="cs-CZ" sz="1200"/>
        </a:p>
      </dgm:t>
    </dgm:pt>
    <dgm:pt modelId="{9EAFB764-F3D8-4DFE-9089-987FB41C138D}">
      <dgm:prSet phldrT="[Text]" custT="1"/>
      <dgm:spPr/>
      <dgm:t>
        <a:bodyPr/>
        <a:lstStyle/>
        <a:p>
          <a:r>
            <a:rPr lang="cs-CZ" sz="1200" dirty="0" smtClean="0"/>
            <a:t>Akční plán</a:t>
          </a:r>
          <a:endParaRPr lang="cs-CZ" sz="1200" dirty="0"/>
        </a:p>
      </dgm:t>
    </dgm:pt>
    <dgm:pt modelId="{BD2D6817-F0B3-4024-A1A1-AF15FE0CAE6A}" type="parTrans" cxnId="{611C4711-7455-4516-A808-EE76B65ED3B8}">
      <dgm:prSet/>
      <dgm:spPr/>
      <dgm:t>
        <a:bodyPr/>
        <a:lstStyle/>
        <a:p>
          <a:endParaRPr lang="cs-CZ" sz="1200"/>
        </a:p>
      </dgm:t>
    </dgm:pt>
    <dgm:pt modelId="{C1857130-9D73-4A43-A232-C61093918288}" type="sibTrans" cxnId="{611C4711-7455-4516-A808-EE76B65ED3B8}">
      <dgm:prSet/>
      <dgm:spPr/>
      <dgm:t>
        <a:bodyPr/>
        <a:lstStyle/>
        <a:p>
          <a:endParaRPr lang="cs-CZ" sz="1200"/>
        </a:p>
      </dgm:t>
    </dgm:pt>
    <dgm:pt modelId="{49CA6A8F-A85E-4D5E-947B-39B172537669}" type="pres">
      <dgm:prSet presAssocID="{A78B0AAD-9354-4747-8084-2E45C39855E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EB11C5B6-A8CF-4D1A-9EB4-368DA62ABE55}" type="pres">
      <dgm:prSet presAssocID="{7A261E9D-BDE7-4F57-A839-869EDD9E0E26}" presName="singleCycle" presStyleCnt="0"/>
      <dgm:spPr/>
    </dgm:pt>
    <dgm:pt modelId="{42946040-0D62-437A-B97C-AE749EEBEDAF}" type="pres">
      <dgm:prSet presAssocID="{7A261E9D-BDE7-4F57-A839-869EDD9E0E26}" presName="singleCenter" presStyleLbl="node1" presStyleIdx="0" presStyleCnt="4" custScaleX="142691" custScaleY="147538" custLinFactNeighborX="1628" custLinFactNeighborY="-10308">
        <dgm:presLayoutVars>
          <dgm:chMax val="7"/>
          <dgm:chPref val="7"/>
        </dgm:presLayoutVars>
      </dgm:prSet>
      <dgm:spPr>
        <a:prstGeom prst="ellipse">
          <a:avLst/>
        </a:prstGeom>
      </dgm:spPr>
      <dgm:t>
        <a:bodyPr/>
        <a:lstStyle/>
        <a:p>
          <a:endParaRPr lang="cs-CZ"/>
        </a:p>
      </dgm:t>
    </dgm:pt>
    <dgm:pt modelId="{1112B39B-85D6-442B-8700-5DC7AC3FA210}" type="pres">
      <dgm:prSet presAssocID="{712F7A29-B1F7-46F3-A9B3-E4FF752393DC}" presName="Name56" presStyleLbl="parChTrans1D2" presStyleIdx="0" presStyleCnt="3"/>
      <dgm:spPr/>
      <dgm:t>
        <a:bodyPr/>
        <a:lstStyle/>
        <a:p>
          <a:endParaRPr lang="cs-CZ"/>
        </a:p>
      </dgm:t>
    </dgm:pt>
    <dgm:pt modelId="{443BE264-6861-4874-BCF1-B456CC325CC2}" type="pres">
      <dgm:prSet presAssocID="{4DB21EB7-261F-4ACA-A9A1-C5C95F4B638B}" presName="text0" presStyleLbl="node1" presStyleIdx="1" presStyleCnt="4" custScaleX="19804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839D30E-408A-427C-9C1D-BDDC10F8CBF5}" type="pres">
      <dgm:prSet presAssocID="{BDC29DC8-CA8A-4BA8-9737-782D23C51E80}" presName="Name56" presStyleLbl="parChTrans1D2" presStyleIdx="1" presStyleCnt="3"/>
      <dgm:spPr/>
      <dgm:t>
        <a:bodyPr/>
        <a:lstStyle/>
        <a:p>
          <a:endParaRPr lang="cs-CZ"/>
        </a:p>
      </dgm:t>
    </dgm:pt>
    <dgm:pt modelId="{BA4B0586-E62E-4487-BCCB-D7B61FC038E3}" type="pres">
      <dgm:prSet presAssocID="{460101F5-3CB8-4193-BBD6-56FC04206991}" presName="text0" presStyleLbl="node1" presStyleIdx="2" presStyleCnt="4" custScaleX="22882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B510E0A-8D75-4D38-9305-33481983C3E7}" type="pres">
      <dgm:prSet presAssocID="{BD2D6817-F0B3-4024-A1A1-AF15FE0CAE6A}" presName="Name56" presStyleLbl="parChTrans1D2" presStyleIdx="2" presStyleCnt="3"/>
      <dgm:spPr/>
      <dgm:t>
        <a:bodyPr/>
        <a:lstStyle/>
        <a:p>
          <a:endParaRPr lang="cs-CZ"/>
        </a:p>
      </dgm:t>
    </dgm:pt>
    <dgm:pt modelId="{3E58B18D-9037-4025-B4E6-7F5330697300}" type="pres">
      <dgm:prSet presAssocID="{9EAFB764-F3D8-4DFE-9089-987FB41C138D}" presName="text0" presStyleLbl="node1" presStyleIdx="3" presStyleCnt="4" custScaleX="19896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85D2912-0969-4DF8-8B0E-C4A42A9AA1EA}" type="presOf" srcId="{A78B0AAD-9354-4747-8084-2E45C39855E5}" destId="{49CA6A8F-A85E-4D5E-947B-39B172537669}" srcOrd="0" destOrd="0" presId="urn:microsoft.com/office/officeart/2008/layout/RadialCluster"/>
    <dgm:cxn modelId="{7575AF17-A15B-4948-9715-1BD2715B46F7}" type="presOf" srcId="{4DB21EB7-261F-4ACA-A9A1-C5C95F4B638B}" destId="{443BE264-6861-4874-BCF1-B456CC325CC2}" srcOrd="0" destOrd="0" presId="urn:microsoft.com/office/officeart/2008/layout/RadialCluster"/>
    <dgm:cxn modelId="{802B5025-F267-4E36-8FB3-7E04C44EF909}" type="presOf" srcId="{BD2D6817-F0B3-4024-A1A1-AF15FE0CAE6A}" destId="{5B510E0A-8D75-4D38-9305-33481983C3E7}" srcOrd="0" destOrd="0" presId="urn:microsoft.com/office/officeart/2008/layout/RadialCluster"/>
    <dgm:cxn modelId="{F00F637D-973E-4992-84EC-F61B1934C292}" srcId="{7A261E9D-BDE7-4F57-A839-869EDD9E0E26}" destId="{4DB21EB7-261F-4ACA-A9A1-C5C95F4B638B}" srcOrd="0" destOrd="0" parTransId="{712F7A29-B1F7-46F3-A9B3-E4FF752393DC}" sibTransId="{6033C5B3-27A4-41E8-9126-6C5F71DAC6FF}"/>
    <dgm:cxn modelId="{3DBF4D61-6CDC-42C9-A2D3-B4AFD0B58524}" type="presOf" srcId="{7A261E9D-BDE7-4F57-A839-869EDD9E0E26}" destId="{42946040-0D62-437A-B97C-AE749EEBEDAF}" srcOrd="0" destOrd="0" presId="urn:microsoft.com/office/officeart/2008/layout/RadialCluster"/>
    <dgm:cxn modelId="{2CE5A0A4-8CA4-4527-8D54-DC818A54A80E}" type="presOf" srcId="{460101F5-3CB8-4193-BBD6-56FC04206991}" destId="{BA4B0586-E62E-4487-BCCB-D7B61FC038E3}" srcOrd="0" destOrd="0" presId="urn:microsoft.com/office/officeart/2008/layout/RadialCluster"/>
    <dgm:cxn modelId="{7A4FB73F-47B6-4B1A-AD1A-673A19BEEBD2}" srcId="{A78B0AAD-9354-4747-8084-2E45C39855E5}" destId="{7A261E9D-BDE7-4F57-A839-869EDD9E0E26}" srcOrd="0" destOrd="0" parTransId="{F38CE439-6C5A-4F2B-AC41-8BEA176F93AB}" sibTransId="{6D860986-214E-4CAE-85C2-2B90D6098BC9}"/>
    <dgm:cxn modelId="{0D280D90-A6A3-4F39-8C17-48DC461B9E0B}" type="presOf" srcId="{BDC29DC8-CA8A-4BA8-9737-782D23C51E80}" destId="{0839D30E-408A-427C-9C1D-BDDC10F8CBF5}" srcOrd="0" destOrd="0" presId="urn:microsoft.com/office/officeart/2008/layout/RadialCluster"/>
    <dgm:cxn modelId="{13558F87-F6E3-44B3-AE19-1A5926B162D4}" type="presOf" srcId="{9EAFB764-F3D8-4DFE-9089-987FB41C138D}" destId="{3E58B18D-9037-4025-B4E6-7F5330697300}" srcOrd="0" destOrd="0" presId="urn:microsoft.com/office/officeart/2008/layout/RadialCluster"/>
    <dgm:cxn modelId="{611C4711-7455-4516-A808-EE76B65ED3B8}" srcId="{7A261E9D-BDE7-4F57-A839-869EDD9E0E26}" destId="{9EAFB764-F3D8-4DFE-9089-987FB41C138D}" srcOrd="2" destOrd="0" parTransId="{BD2D6817-F0B3-4024-A1A1-AF15FE0CAE6A}" sibTransId="{C1857130-9D73-4A43-A232-C61093918288}"/>
    <dgm:cxn modelId="{091CB132-7B51-4C53-9EA4-909AC551D199}" srcId="{7A261E9D-BDE7-4F57-A839-869EDD9E0E26}" destId="{460101F5-3CB8-4193-BBD6-56FC04206991}" srcOrd="1" destOrd="0" parTransId="{BDC29DC8-CA8A-4BA8-9737-782D23C51E80}" sibTransId="{27ABA6B9-91D4-4E1C-86A1-064A3B95D12A}"/>
    <dgm:cxn modelId="{9FA2E0E8-BE03-438E-892D-67649A31720A}" type="presOf" srcId="{712F7A29-B1F7-46F3-A9B3-E4FF752393DC}" destId="{1112B39B-85D6-442B-8700-5DC7AC3FA210}" srcOrd="0" destOrd="0" presId="urn:microsoft.com/office/officeart/2008/layout/RadialCluster"/>
    <dgm:cxn modelId="{C588070D-C738-409F-B9BE-518AB00CFA0C}" type="presParOf" srcId="{49CA6A8F-A85E-4D5E-947B-39B172537669}" destId="{EB11C5B6-A8CF-4D1A-9EB4-368DA62ABE55}" srcOrd="0" destOrd="0" presId="urn:microsoft.com/office/officeart/2008/layout/RadialCluster"/>
    <dgm:cxn modelId="{258B3509-9CA5-4C2E-B17E-5E001483ACE3}" type="presParOf" srcId="{EB11C5B6-A8CF-4D1A-9EB4-368DA62ABE55}" destId="{42946040-0D62-437A-B97C-AE749EEBEDAF}" srcOrd="0" destOrd="0" presId="urn:microsoft.com/office/officeart/2008/layout/RadialCluster"/>
    <dgm:cxn modelId="{40C5C28E-7858-4EE0-9FF5-E234241C6D2E}" type="presParOf" srcId="{EB11C5B6-A8CF-4D1A-9EB4-368DA62ABE55}" destId="{1112B39B-85D6-442B-8700-5DC7AC3FA210}" srcOrd="1" destOrd="0" presId="urn:microsoft.com/office/officeart/2008/layout/RadialCluster"/>
    <dgm:cxn modelId="{89438C5D-E3C7-49A1-B910-FCFDBC3A12DE}" type="presParOf" srcId="{EB11C5B6-A8CF-4D1A-9EB4-368DA62ABE55}" destId="{443BE264-6861-4874-BCF1-B456CC325CC2}" srcOrd="2" destOrd="0" presId="urn:microsoft.com/office/officeart/2008/layout/RadialCluster"/>
    <dgm:cxn modelId="{4D6B8F82-BFED-453D-978A-AB670A918C71}" type="presParOf" srcId="{EB11C5B6-A8CF-4D1A-9EB4-368DA62ABE55}" destId="{0839D30E-408A-427C-9C1D-BDDC10F8CBF5}" srcOrd="3" destOrd="0" presId="urn:microsoft.com/office/officeart/2008/layout/RadialCluster"/>
    <dgm:cxn modelId="{5408ABCB-42BC-4319-B02B-E62437AC206C}" type="presParOf" srcId="{EB11C5B6-A8CF-4D1A-9EB4-368DA62ABE55}" destId="{BA4B0586-E62E-4487-BCCB-D7B61FC038E3}" srcOrd="4" destOrd="0" presId="urn:microsoft.com/office/officeart/2008/layout/RadialCluster"/>
    <dgm:cxn modelId="{FBA42CDA-567F-4F5A-A8D5-2CDA5F26D854}" type="presParOf" srcId="{EB11C5B6-A8CF-4D1A-9EB4-368DA62ABE55}" destId="{5B510E0A-8D75-4D38-9305-33481983C3E7}" srcOrd="5" destOrd="0" presId="urn:microsoft.com/office/officeart/2008/layout/RadialCluster"/>
    <dgm:cxn modelId="{EFDB1E62-6E78-46CB-AEBB-C9D8A6122992}" type="presParOf" srcId="{EB11C5B6-A8CF-4D1A-9EB4-368DA62ABE55}" destId="{3E58B18D-9037-4025-B4E6-7F5330697300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946040-0D62-437A-B97C-AE749EEBEDAF}">
      <dsp:nvSpPr>
        <dsp:cNvPr id="0" name=""/>
        <dsp:cNvSpPr/>
      </dsp:nvSpPr>
      <dsp:spPr>
        <a:xfrm>
          <a:off x="2262186" y="1080876"/>
          <a:ext cx="1547987" cy="16005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/>
            <a:t>Komunikační strategie</a:t>
          </a:r>
          <a:endParaRPr lang="cs-CZ" sz="1200" kern="1200" dirty="0"/>
        </a:p>
      </dsp:txBody>
      <dsp:txXfrm>
        <a:off x="2488883" y="1315274"/>
        <a:ext cx="1094593" cy="1131774"/>
      </dsp:txXfrm>
    </dsp:sp>
    <dsp:sp modelId="{1112B39B-85D6-442B-8700-5DC7AC3FA210}">
      <dsp:nvSpPr>
        <dsp:cNvPr id="0" name=""/>
        <dsp:cNvSpPr/>
      </dsp:nvSpPr>
      <dsp:spPr>
        <a:xfrm rot="16059077">
          <a:off x="2920275" y="1001133"/>
          <a:ext cx="1596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9620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3BE264-6861-4874-BCF1-B456CC325CC2}">
      <dsp:nvSpPr>
        <dsp:cNvPr id="0" name=""/>
        <dsp:cNvSpPr/>
      </dsp:nvSpPr>
      <dsp:spPr>
        <a:xfrm>
          <a:off x="2262176" y="194538"/>
          <a:ext cx="1439463" cy="72685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/>
            <a:t>Analytická</a:t>
          </a:r>
          <a:endParaRPr lang="cs-CZ" sz="1200" kern="1200" dirty="0"/>
        </a:p>
      </dsp:txBody>
      <dsp:txXfrm>
        <a:off x="2297658" y="230020"/>
        <a:ext cx="1368499" cy="655887"/>
      </dsp:txXfrm>
    </dsp:sp>
    <dsp:sp modelId="{0839D30E-408A-427C-9C1D-BDDC10F8CBF5}">
      <dsp:nvSpPr>
        <dsp:cNvPr id="0" name=""/>
        <dsp:cNvSpPr/>
      </dsp:nvSpPr>
      <dsp:spPr>
        <a:xfrm rot="2416392">
          <a:off x="3781234" y="2615859"/>
          <a:ext cx="2441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4188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4B0586-E62E-4487-BCCB-D7B61FC038E3}">
      <dsp:nvSpPr>
        <dsp:cNvPr id="0" name=""/>
        <dsp:cNvSpPr/>
      </dsp:nvSpPr>
      <dsp:spPr>
        <a:xfrm>
          <a:off x="3593817" y="2694785"/>
          <a:ext cx="1663217" cy="72685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/>
            <a:t>Návrhová</a:t>
          </a:r>
          <a:endParaRPr lang="cs-CZ" sz="1200" kern="1200" dirty="0"/>
        </a:p>
      </dsp:txBody>
      <dsp:txXfrm>
        <a:off x="3629299" y="2730267"/>
        <a:ext cx="1592253" cy="655887"/>
      </dsp:txXfrm>
    </dsp:sp>
    <dsp:sp modelId="{5B510E0A-8D75-4D38-9305-33481983C3E7}">
      <dsp:nvSpPr>
        <dsp:cNvPr id="0" name=""/>
        <dsp:cNvSpPr/>
      </dsp:nvSpPr>
      <dsp:spPr>
        <a:xfrm rot="8510262">
          <a:off x="1965327" y="2592098"/>
          <a:ext cx="3323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2380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58B18D-9037-4025-B4E6-7F5330697300}">
      <dsp:nvSpPr>
        <dsp:cNvPr id="0" name=""/>
        <dsp:cNvSpPr/>
      </dsp:nvSpPr>
      <dsp:spPr>
        <a:xfrm>
          <a:off x="815300" y="2694785"/>
          <a:ext cx="1446179" cy="72685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/>
            <a:t>Akční plán</a:t>
          </a:r>
          <a:endParaRPr lang="cs-CZ" sz="1200" kern="1200" dirty="0"/>
        </a:p>
      </dsp:txBody>
      <dsp:txXfrm>
        <a:off x="850782" y="2730267"/>
        <a:ext cx="1375215" cy="655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4D48954A-A081-4B66-B0B8-25CA53BF0549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fld id="{EAB3DEF5-6EBC-42CD-9989-751CBDA20217}" type="datetimeFigureOut">
              <a:rPr lang="cs-CZ"/>
              <a:pPr>
                <a:defRPr/>
              </a:pPr>
              <a:t>30.1.2019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7986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fld id="{23E3CFC3-07CF-42BE-ABD8-8DE3F741DEB1}" type="datetimeFigureOut">
              <a:rPr lang="cs-CZ"/>
              <a:pPr>
                <a:defRPr/>
              </a:pPr>
              <a:t>30.1.2019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cs-CZ" noProof="0" dirty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DB3DD7FC-D817-4DC0-A378-95F1B89BC19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32119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994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7596C-0846-4815-A6C5-F37AD989A24D}" type="slidenum">
              <a:rPr lang="cs-CZ" altLang="cs-CZ"/>
              <a:pPr/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0095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09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0F456A3-72D2-43CE-8BAF-A282B1E5679F}" type="slidenum">
              <a:rPr lang="cs-CZ" altLang="cs-CZ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1975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198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A9183B2-9567-44B4-8DF7-B3DEE2B362EB}" type="slidenum">
              <a:rPr lang="cs-CZ" altLang="cs-CZ"/>
              <a:pPr/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46176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301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64EDC76-131A-4A91-A2A6-31CC9C69298F}" type="slidenum">
              <a:rPr lang="cs-CZ" altLang="cs-CZ"/>
              <a:pPr/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32341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40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20EFAEC-680F-4FC9-92EA-0EBD62AE6355}" type="slidenum">
              <a:rPr lang="cs-CZ" altLang="cs-CZ"/>
              <a:pPr/>
              <a:t>16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65965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50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74C10B7-BE6A-4B17-AF41-602EE57AE13C}" type="slidenum">
              <a:rPr lang="cs-CZ" altLang="cs-CZ"/>
              <a:pPr/>
              <a:t>19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42001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60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800D88B-C73A-4357-9304-E8DB71B8EB12}" type="slidenum">
              <a:rPr lang="cs-CZ" altLang="cs-CZ"/>
              <a:pPr/>
              <a:t>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49764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71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43AF531-D7E3-48F9-8C76-F2A95926A30C}" type="slidenum">
              <a:rPr lang="cs-CZ" altLang="cs-CZ"/>
              <a:pPr/>
              <a:t>32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2427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1" t="12096" r="36105" b="20667"/>
          <a:stretch>
            <a:fillRect/>
          </a:stretch>
        </p:blipFill>
        <p:spPr bwMode="auto">
          <a:xfrm>
            <a:off x="0" y="0"/>
            <a:ext cx="9142413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BACB7-468D-4E9F-927A-59AA2B6E14E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5459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E1C70-10D8-4AC5-836A-2FCB25623D7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71395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7E1A2-E0D9-4FE5-87B7-F5685B70ADB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4067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" t="40617" r="1495" b="20399"/>
          <a:stretch>
            <a:fillRect/>
          </a:stretch>
        </p:blipFill>
        <p:spPr bwMode="auto">
          <a:xfrm>
            <a:off x="0" y="6092825"/>
            <a:ext cx="9144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13305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749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C7CFB-0A06-48EC-9A4B-29746E180C3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152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D521A-294D-4497-9C77-C3A5E24394E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0628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FB899-856D-48CC-B605-8FDB63E5637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3136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3C820-AC82-4BB4-8FD2-8C16F87CEC1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20366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17" r="1495" b="20399"/>
          <a:stretch>
            <a:fillRect/>
          </a:stretch>
        </p:blipFill>
        <p:spPr bwMode="auto">
          <a:xfrm>
            <a:off x="0" y="5919788"/>
            <a:ext cx="91440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19009-1E31-4BED-9142-6F302AC2A99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3772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7E764-AADB-445B-B01E-C863B0965E8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6443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9B868-3A12-46E6-A6D1-73F53AF3221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2652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cs-CZ"/>
              <a:t>30. 1. 2019, Informační středisko Ústí nad Labem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2EE9DB1-924C-464A-A125-9DDFF5971FF4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87" r:id="rId3"/>
    <p:sldLayoutId id="2147484488" r:id="rId4"/>
    <p:sldLayoutId id="2147484489" r:id="rId5"/>
    <p:sldLayoutId id="2147484490" r:id="rId6"/>
    <p:sldLayoutId id="2147484497" r:id="rId7"/>
    <p:sldLayoutId id="2147484491" r:id="rId8"/>
    <p:sldLayoutId id="2147484492" r:id="rId9"/>
    <p:sldLayoutId id="2147484493" r:id="rId10"/>
    <p:sldLayoutId id="2147484494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ryvolova@mag-ul.cz" TargetMode="External"/><Relationship Id="rId2" Type="http://schemas.openxmlformats.org/officeDocument/2006/relationships/hyperlink" Target="mailto:jan.husak@mag-ul.cz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1979613" y="4630738"/>
            <a:ext cx="5832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</p:txBody>
      </p:sp>
      <p:pic>
        <p:nvPicPr>
          <p:cNvPr id="5123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401638"/>
            <a:ext cx="27051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Nadpis 1"/>
          <p:cNvSpPr>
            <a:spLocks noGrp="1"/>
          </p:cNvSpPr>
          <p:nvPr>
            <p:ph type="ctrTitle"/>
          </p:nvPr>
        </p:nvSpPr>
        <p:spPr>
          <a:xfrm>
            <a:off x="749300" y="1196975"/>
            <a:ext cx="7772400" cy="3098800"/>
          </a:xfrm>
        </p:spPr>
        <p:txBody>
          <a:bodyPr/>
          <a:lstStyle/>
          <a:p>
            <a:pPr algn="l">
              <a:defRPr/>
            </a:pPr>
            <a:r>
              <a:rPr lang="cs-CZ" altLang="cs-CZ" sz="3600" b="1" dirty="0" smtClean="0">
                <a:solidFill>
                  <a:srgbClr val="13427E"/>
                </a:solidFill>
              </a:rPr>
              <a:t/>
            </a:r>
            <a:br>
              <a:rPr lang="cs-CZ" altLang="cs-CZ" sz="3600" b="1" dirty="0" smtClean="0">
                <a:solidFill>
                  <a:srgbClr val="13427E"/>
                </a:solidFill>
              </a:rPr>
            </a:br>
            <a:r>
              <a:rPr lang="cs-CZ" altLang="cs-CZ" sz="3600" b="1" dirty="0" smtClean="0">
                <a:solidFill>
                  <a:srgbClr val="13427E"/>
                </a:solidFill>
              </a:rPr>
              <a:t>Plán udržitelné městské mobility</a:t>
            </a:r>
            <a:br>
              <a:rPr lang="cs-CZ" altLang="cs-CZ" sz="3600" b="1" dirty="0" smtClean="0">
                <a:solidFill>
                  <a:srgbClr val="13427E"/>
                </a:solidFill>
              </a:rPr>
            </a:br>
            <a:r>
              <a:rPr lang="cs-CZ" altLang="cs-CZ" sz="3600" b="1" dirty="0">
                <a:solidFill>
                  <a:srgbClr val="13427E"/>
                </a:solidFill>
                <a:latin typeface="+mn-lt"/>
                <a:ea typeface="+mn-ea"/>
                <a:cs typeface="Arial" charset="0"/>
              </a:rPr>
              <a:t>Ústí</a:t>
            </a:r>
            <a:r>
              <a:rPr lang="cs-CZ" altLang="cs-CZ" sz="3600" b="1" dirty="0" smtClean="0">
                <a:solidFill>
                  <a:srgbClr val="13427E"/>
                </a:solidFill>
              </a:rPr>
              <a:t> nad Labem</a:t>
            </a:r>
            <a:br>
              <a:rPr lang="cs-CZ" altLang="cs-CZ" sz="3600" b="1" dirty="0" smtClean="0">
                <a:solidFill>
                  <a:srgbClr val="13427E"/>
                </a:solidFill>
              </a:rPr>
            </a:br>
            <a:r>
              <a:rPr lang="cs-CZ" altLang="cs-CZ" sz="3200" dirty="0" smtClean="0"/>
              <a:t/>
            </a:r>
            <a:br>
              <a:rPr lang="cs-CZ" altLang="cs-CZ" sz="3200" dirty="0" smtClean="0"/>
            </a:br>
            <a:endParaRPr lang="cs-CZ" altLang="cs-CZ" sz="3200" b="1" dirty="0" smtClean="0">
              <a:solidFill>
                <a:srgbClr val="2A79BD"/>
              </a:solidFill>
            </a:endParaRPr>
          </a:p>
        </p:txBody>
      </p:sp>
      <p:pic>
        <p:nvPicPr>
          <p:cNvPr id="5125" name="obrázek 3" descr="logo_mes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1638"/>
            <a:ext cx="1258887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 descr="Logo DH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01638"/>
            <a:ext cx="1906587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>
              <a:defRPr/>
            </a:pPr>
            <a:r>
              <a:rPr lang="cs-CZ" altLang="cs-CZ" sz="1400" dirty="0" smtClean="0">
                <a:solidFill>
                  <a:schemeClr val="bg1">
                    <a:lumMod val="65000"/>
                  </a:schemeClr>
                </a:solidFill>
              </a:rPr>
              <a:t>Informační středisko, Mírové nám. 1/1, Ústí nad Labem, 30. 1. 2019</a:t>
            </a: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319" y="3375008"/>
            <a:ext cx="6351685" cy="2415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611188" y="1341438"/>
            <a:ext cx="8004175" cy="413385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cs-CZ" altLang="cs-CZ" sz="1800" b="1" dirty="0" smtClean="0">
                <a:solidFill>
                  <a:srgbClr val="F3742E"/>
                </a:solidFill>
              </a:rPr>
              <a:t>Principy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Oboustranná komunikace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Zapojení všech cílových skupin ve všech fázích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Nestrannost</a:t>
            </a:r>
          </a:p>
          <a:p>
            <a:pPr>
              <a:buFont typeface="Arial" charset="0"/>
              <a:buChar char="•"/>
              <a:defRPr/>
            </a:pPr>
            <a:endParaRPr lang="cs-CZ" altLang="cs-CZ" sz="2000" dirty="0" smtClean="0"/>
          </a:p>
          <a:p>
            <a:pPr>
              <a:buFont typeface="Arial" charset="0"/>
              <a:buChar char="•"/>
              <a:defRPr/>
            </a:pPr>
            <a:endParaRPr lang="cs-CZ" altLang="cs-CZ" sz="2000" dirty="0"/>
          </a:p>
          <a:p>
            <a:pPr marL="0" indent="0">
              <a:buFont typeface="Arial" charset="0"/>
              <a:buNone/>
              <a:defRPr/>
            </a:pPr>
            <a:r>
              <a:rPr lang="cs-CZ" altLang="cs-CZ" sz="1800" b="1" dirty="0" smtClean="0">
                <a:solidFill>
                  <a:srgbClr val="F3742E"/>
                </a:solidFill>
              </a:rPr>
              <a:t>Realizace</a:t>
            </a:r>
            <a:endParaRPr lang="cs-CZ" altLang="cs-CZ" sz="1800" b="1" dirty="0">
              <a:solidFill>
                <a:srgbClr val="F3742E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Pracovní skupina pro komunikaci</a:t>
            </a:r>
          </a:p>
          <a:p>
            <a:pPr lvl="1">
              <a:buFont typeface="Arial" charset="0"/>
              <a:buChar char="–"/>
              <a:defRPr/>
            </a:pPr>
            <a:endParaRPr lang="cs-CZ" altLang="cs-CZ" sz="1800" dirty="0" smtClean="0"/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Přímá komunikace na akcích s veřejností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On-line komunikační nástroje</a:t>
            </a:r>
          </a:p>
          <a:p>
            <a:pPr>
              <a:buFont typeface="Arial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11188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Jak komunikace probíhá?</a:t>
            </a:r>
            <a:endParaRPr lang="cs-CZ" sz="2800" dirty="0"/>
          </a:p>
        </p:txBody>
      </p:sp>
      <p:sp>
        <p:nvSpPr>
          <p:cNvPr id="15364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Webové stránky PUMM Ústí nad Labem</a:t>
            </a:r>
            <a:endParaRPr lang="cs-CZ" sz="2800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13320" t="3233" r="16373" b="4320"/>
          <a:stretch/>
        </p:blipFill>
        <p:spPr>
          <a:xfrm>
            <a:off x="1835150" y="2060575"/>
            <a:ext cx="5254625" cy="3886200"/>
          </a:xfrm>
          <a:ln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95288" y="1268413"/>
            <a:ext cx="8497887" cy="9858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3087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cs typeface="Arial" charset="0"/>
              </a:rPr>
              <a:t>Dopravní portál na webu Statutárního města Ústí nad Labem</a:t>
            </a:r>
          </a:p>
          <a:p>
            <a:pPr marL="573087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cs typeface="Arial" charset="0"/>
              </a:rPr>
              <a:t>https://www.usti-nad-labem.cz/dopravni-portal/pumm/</a:t>
            </a:r>
          </a:p>
          <a:p>
            <a:pPr>
              <a:defRPr/>
            </a:pPr>
            <a:endParaRPr lang="cs-CZ" dirty="0">
              <a:cs typeface="Arial" charset="0"/>
            </a:endParaRPr>
          </a:p>
        </p:txBody>
      </p:sp>
      <p:sp>
        <p:nvSpPr>
          <p:cNvPr id="16389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12672" t="3023" r="14432" b="4530"/>
          <a:stretch/>
        </p:blipFill>
        <p:spPr>
          <a:xfrm>
            <a:off x="1403350" y="1268413"/>
            <a:ext cx="6300788" cy="4494212"/>
          </a:xfrm>
          <a:ln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Seznámení se s projektem</a:t>
            </a:r>
            <a:endParaRPr lang="cs-CZ" sz="2800" dirty="0"/>
          </a:p>
        </p:txBody>
      </p:sp>
      <p:sp>
        <p:nvSpPr>
          <p:cNvPr id="17412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12907" t="3233" r="13333" b="4320"/>
          <a:stretch/>
        </p:blipFill>
        <p:spPr>
          <a:xfrm>
            <a:off x="1331913" y="1268413"/>
            <a:ext cx="6284912" cy="4430712"/>
          </a:xfrm>
          <a:ln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Harmonogram přípravy PUMM</a:t>
            </a:r>
            <a:endParaRPr lang="cs-CZ" sz="2800" dirty="0"/>
          </a:p>
        </p:txBody>
      </p:sp>
      <p:sp>
        <p:nvSpPr>
          <p:cNvPr id="18436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12555" t="3442" r="14198" b="6927"/>
          <a:stretch/>
        </p:blipFill>
        <p:spPr>
          <a:xfrm>
            <a:off x="1403350" y="1268413"/>
            <a:ext cx="6491288" cy="4468812"/>
          </a:xfrm>
          <a:ln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Možnosti zapojení se</a:t>
            </a:r>
            <a:endParaRPr lang="cs-CZ" sz="2800" dirty="0"/>
          </a:p>
        </p:txBody>
      </p:sp>
      <p:sp>
        <p:nvSpPr>
          <p:cNvPr id="19460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7" t="3233" r="12086" b="4112"/>
          <a:stretch>
            <a:fillRect/>
          </a:stretch>
        </p:blipFill>
        <p:spPr>
          <a:xfrm>
            <a:off x="1692275" y="1268413"/>
            <a:ext cx="6497638" cy="4440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Aktuality a dokumenty ke stažení</a:t>
            </a:r>
            <a:endParaRPr lang="cs-CZ" sz="2800" dirty="0"/>
          </a:p>
        </p:txBody>
      </p:sp>
      <p:sp>
        <p:nvSpPr>
          <p:cNvPr id="20484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Zástupný symbol pro obsah 2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47813" y="1700213"/>
            <a:ext cx="6310312" cy="4270375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3" name="TextovéPole 2"/>
          <p:cNvSpPr txBox="1"/>
          <p:nvPr/>
        </p:nvSpPr>
        <p:spPr>
          <a:xfrm>
            <a:off x="755650" y="1196975"/>
            <a:ext cx="5616575" cy="676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cs typeface="Arial" charset="0"/>
              </a:rPr>
              <a:t>Strategický rozvoj města Ústí nad Labem</a:t>
            </a:r>
          </a:p>
          <a:p>
            <a:pPr>
              <a:defRPr/>
            </a:pPr>
            <a:endParaRPr lang="cs-CZ" dirty="0">
              <a:cs typeface="Arial" charset="0"/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Informace na </a:t>
            </a:r>
            <a:r>
              <a:rPr lang="cs-CZ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Facebooku</a:t>
            </a:r>
            <a:endParaRPr lang="cs-CZ" sz="2800" dirty="0"/>
          </a:p>
        </p:txBody>
      </p:sp>
      <p:sp>
        <p:nvSpPr>
          <p:cNvPr id="21509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684213" y="1341438"/>
            <a:ext cx="8075612" cy="43926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cs-CZ" altLang="cs-CZ" sz="1800" b="1" dirty="0" smtClean="0">
                <a:solidFill>
                  <a:srgbClr val="F3742E"/>
                </a:solidFill>
              </a:rPr>
              <a:t>Akce s veřejností:</a:t>
            </a:r>
            <a:endParaRPr lang="cs-CZ" altLang="cs-CZ" sz="1800" b="1" dirty="0">
              <a:solidFill>
                <a:srgbClr val="F3742E"/>
              </a:solidFill>
            </a:endParaRPr>
          </a:p>
          <a:p>
            <a:pPr marL="342000">
              <a:defRPr/>
            </a:pPr>
            <a:r>
              <a:rPr lang="cs-CZ" altLang="cs-CZ" sz="2000" dirty="0" smtClean="0"/>
              <a:t>Vizionářské fórum</a:t>
            </a:r>
          </a:p>
          <a:p>
            <a:pPr marL="342000">
              <a:defRPr/>
            </a:pPr>
            <a:r>
              <a:rPr lang="cs-CZ" altLang="cs-CZ" sz="2000" dirty="0" smtClean="0"/>
              <a:t>Představení společné vize a cílů</a:t>
            </a:r>
          </a:p>
          <a:p>
            <a:pPr marL="342000">
              <a:defRPr/>
            </a:pPr>
            <a:r>
              <a:rPr lang="cs-CZ" altLang="cs-CZ" sz="2000" dirty="0" smtClean="0"/>
              <a:t>Veřejné projednání návrhové fáze</a:t>
            </a:r>
          </a:p>
          <a:p>
            <a:pPr marL="342000">
              <a:defRPr/>
            </a:pPr>
            <a:endParaRPr lang="cs-CZ" altLang="cs-CZ" sz="2000" dirty="0" smtClean="0"/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Informace o pořádání akce: web, </a:t>
            </a:r>
            <a:r>
              <a:rPr lang="cs-CZ" altLang="cs-CZ" sz="2000" dirty="0" err="1" smtClean="0"/>
              <a:t>Facebook</a:t>
            </a:r>
            <a:r>
              <a:rPr lang="cs-CZ" altLang="cs-CZ" sz="2000" dirty="0" smtClean="0"/>
              <a:t>, </a:t>
            </a:r>
            <a:r>
              <a:rPr lang="cs-CZ" altLang="cs-CZ" sz="2000" dirty="0" err="1" smtClean="0"/>
              <a:t>newsletter</a:t>
            </a:r>
            <a:r>
              <a:rPr lang="cs-CZ" altLang="cs-CZ" sz="2000" dirty="0" smtClean="0"/>
              <a:t>, …</a:t>
            </a:r>
          </a:p>
          <a:p>
            <a:pPr>
              <a:buFont typeface="Arial" charset="0"/>
              <a:buChar char="•"/>
              <a:defRPr/>
            </a:pPr>
            <a:endParaRPr lang="cs-CZ" altLang="cs-CZ" sz="2000" dirty="0" smtClean="0"/>
          </a:p>
          <a:p>
            <a:pPr>
              <a:buFont typeface="Arial" charset="0"/>
              <a:buChar char="•"/>
              <a:defRPr/>
            </a:pPr>
            <a:endParaRPr lang="cs-CZ" altLang="cs-CZ" sz="2000" dirty="0"/>
          </a:p>
          <a:p>
            <a:pPr marL="0" indent="0">
              <a:buFont typeface="Arial" charset="0"/>
              <a:buNone/>
              <a:defRPr/>
            </a:pPr>
            <a:r>
              <a:rPr lang="cs-CZ" altLang="cs-CZ" sz="1800" b="1" dirty="0" smtClean="0">
                <a:solidFill>
                  <a:srgbClr val="F3742E"/>
                </a:solidFill>
              </a:rPr>
              <a:t>Aktuálně: 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/>
              <a:t>S</a:t>
            </a:r>
            <a:r>
              <a:rPr lang="cs-CZ" altLang="cs-CZ" sz="2000" dirty="0" smtClean="0"/>
              <a:t>logan pro Plán udržitelné městské mobility Ústí nad Labem</a:t>
            </a:r>
          </a:p>
          <a:p>
            <a:pPr>
              <a:buFont typeface="Arial" charset="0"/>
              <a:buChar char="•"/>
              <a:defRPr/>
            </a:pPr>
            <a:endParaRPr lang="cs-CZ" altLang="cs-CZ" sz="2000" dirty="0"/>
          </a:p>
          <a:p>
            <a:pPr>
              <a:buFont typeface="Arial" charset="0"/>
              <a:buChar char="•"/>
              <a:defRPr/>
            </a:pPr>
            <a:endParaRPr lang="cs-CZ" altLang="cs-CZ" sz="2000" dirty="0" smtClean="0"/>
          </a:p>
          <a:p>
            <a:pPr lvl="1">
              <a:buFont typeface="Arial" charset="0"/>
              <a:buChar char="–"/>
              <a:defRPr/>
            </a:pPr>
            <a:endParaRPr lang="cs-CZ" altLang="cs-CZ" sz="2400" dirty="0" smtClean="0"/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Jak se zapojit?</a:t>
            </a:r>
            <a:endParaRPr lang="cs-CZ" sz="2800" dirty="0"/>
          </a:p>
        </p:txBody>
      </p:sp>
      <p:sp>
        <p:nvSpPr>
          <p:cNvPr id="22532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652463" y="1341438"/>
            <a:ext cx="7704137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lvl="1" indent="0">
              <a:defRPr/>
            </a:pPr>
            <a:r>
              <a:rPr lang="cs-CZ" altLang="cs-CZ" b="1" dirty="0" smtClean="0">
                <a:solidFill>
                  <a:srgbClr val="F3742E"/>
                </a:solidFill>
              </a:rPr>
              <a:t>Navrhněte slogan pro PUMM Ústí nad Labem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Své návrhy zasílejte do </a:t>
            </a:r>
            <a:r>
              <a:rPr lang="cs-CZ" altLang="cs-CZ" sz="2000" b="1" dirty="0" smtClean="0"/>
              <a:t>17. 2. 2019 </a:t>
            </a:r>
            <a:r>
              <a:rPr lang="cs-CZ" altLang="cs-CZ" sz="2000" dirty="0" smtClean="0"/>
              <a:t>na: </a:t>
            </a:r>
          </a:p>
          <a:p>
            <a:pPr marL="799200" lvl="2" indent="-342900">
              <a:buFont typeface="Arial" panose="020B0604020202020204" pitchFamily="34" charset="0"/>
              <a:buChar char="•"/>
              <a:defRPr/>
            </a:pPr>
            <a:r>
              <a:rPr lang="cs-CZ" dirty="0" smtClean="0">
                <a:hlinkClick r:id="rId2"/>
              </a:rPr>
              <a:t>jan.husak@mag-ul.cz</a:t>
            </a:r>
            <a:endParaRPr lang="cs-CZ" dirty="0" smtClean="0"/>
          </a:p>
          <a:p>
            <a:pPr marL="799200" lvl="2" indent="-342900">
              <a:buFont typeface="Arial" panose="020B0604020202020204" pitchFamily="34" charset="0"/>
              <a:buChar char="•"/>
              <a:defRPr/>
            </a:pPr>
            <a:r>
              <a:rPr lang="cs-CZ" dirty="0" smtClean="0">
                <a:hlinkClick r:id="rId3"/>
              </a:rPr>
              <a:t>andrea.ryvolova@mag-ul.cz</a:t>
            </a:r>
            <a:endParaRPr lang="cs-CZ" dirty="0" smtClean="0"/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Autor vítězného návrhu obdrží balíček věnovaný statutárním městem Ústí nad Labem a Centrem dopravního výzkumu, v. v. i.</a:t>
            </a:r>
          </a:p>
          <a:p>
            <a:pPr marL="0" indent="0">
              <a:defRPr/>
            </a:pPr>
            <a:endParaRPr lang="cs-CZ" altLang="cs-CZ" sz="2000" b="1" dirty="0" smtClean="0">
              <a:solidFill>
                <a:srgbClr val="EC6A21"/>
              </a:solidFill>
            </a:endParaRPr>
          </a:p>
          <a:p>
            <a:pPr marL="0" indent="0">
              <a:defRPr/>
            </a:pPr>
            <a:r>
              <a:rPr lang="cs-CZ" altLang="cs-CZ" b="1" dirty="0" smtClean="0">
                <a:solidFill>
                  <a:srgbClr val="F3742E"/>
                </a:solidFill>
              </a:rPr>
              <a:t>Příklady z jiných měst: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Praha: </a:t>
            </a:r>
            <a:r>
              <a:rPr lang="cs-CZ" altLang="cs-CZ" sz="2000" dirty="0" err="1" smtClean="0"/>
              <a:t>Polaď</a:t>
            </a:r>
            <a:r>
              <a:rPr lang="cs-CZ" altLang="cs-CZ" sz="2000" dirty="0" smtClean="0"/>
              <a:t> Prahu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Brno: Jedeme v tom spolu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Litoměřice: Litoměřice dostupné všem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…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Ústí nad Labem: ???</a:t>
            </a:r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Jaký by měl mít PUMM Ústí nad Labem slogan?</a:t>
            </a:r>
            <a:endParaRPr lang="cs-CZ" sz="2800" dirty="0"/>
          </a:p>
        </p:txBody>
      </p:sp>
      <p:sp>
        <p:nvSpPr>
          <p:cNvPr id="23556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/>
          </p:cNvSpPr>
          <p:nvPr/>
        </p:nvSpPr>
        <p:spPr bwMode="auto">
          <a:xfrm>
            <a:off x="650875" y="2179638"/>
            <a:ext cx="625792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>
                <a:solidFill>
                  <a:srgbClr val="0E4C85"/>
                </a:solidFill>
                <a:latin typeface="Myriad Pro" pitchFamily="34" charset="0"/>
              </a:rPr>
              <a:t>Děkujeme vám za pozornost.</a:t>
            </a:r>
          </a:p>
        </p:txBody>
      </p:sp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669925" y="3429000"/>
            <a:ext cx="3600450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solidFill>
                <a:srgbClr val="2A79BD"/>
              </a:solidFill>
              <a:latin typeface="Myriad Pro" pitchFamily="34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Mgr. Michal </a:t>
            </a:r>
            <a:r>
              <a:rPr lang="cs-CZ" altLang="cs-CZ" sz="2400" dirty="0" err="1" smtClean="0">
                <a:solidFill>
                  <a:srgbClr val="297DC1"/>
                </a:solidFill>
                <a:latin typeface="+mn-lt"/>
                <a:cs typeface="Arial" charset="0"/>
              </a:rPr>
              <a:t>Bajgart</a:t>
            </a:r>
            <a:endParaRPr lang="cs-CZ" altLang="cs-CZ" sz="2400" dirty="0" smtClean="0">
              <a:solidFill>
                <a:srgbClr val="297DC1"/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cs-CZ" altLang="cs-CZ" sz="2000" dirty="0" smtClean="0">
                <a:solidFill>
                  <a:srgbClr val="484C4C"/>
                </a:solidFill>
                <a:latin typeface="+mn-lt"/>
                <a:cs typeface="Arial" charset="0"/>
              </a:rPr>
              <a:t>michal.bajgart@cdv.cz</a:t>
            </a:r>
            <a:r>
              <a:rPr lang="cs-CZ" altLang="cs-CZ" sz="2400" dirty="0" smtClean="0">
                <a:solidFill>
                  <a:srgbClr val="484C4C"/>
                </a:solidFill>
                <a:latin typeface="+mn-lt"/>
                <a:cs typeface="Arial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>
                <a:solidFill>
                  <a:srgbClr val="484C4C"/>
                </a:solidFill>
                <a:latin typeface="+mn-lt"/>
                <a:cs typeface="Arial" charset="0"/>
              </a:rPr>
              <a:t>telefon: +420 541 641 233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669925" y="5084763"/>
            <a:ext cx="3810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>
                <a:solidFill>
                  <a:srgbClr val="484C4C"/>
                </a:solidFill>
                <a:latin typeface="+mn-lt"/>
                <a:cs typeface="Arial" charset="0"/>
              </a:rPr>
              <a:t>Centrum dopravního výzkumu, v. v. i.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>
                <a:solidFill>
                  <a:srgbClr val="484C4C"/>
                </a:solidFill>
                <a:latin typeface="+mn-lt"/>
                <a:cs typeface="Arial" charset="0"/>
              </a:rPr>
              <a:t>Líšeňská 33a, 636 00  Brno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solidFill>
                <a:srgbClr val="484C4C"/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>
                <a:solidFill>
                  <a:srgbClr val="484C4C"/>
                </a:solidFill>
                <a:latin typeface="+mn-lt"/>
                <a:cs typeface="Arial" charset="0"/>
              </a:rPr>
              <a:t>www.cdv.cz</a:t>
            </a:r>
          </a:p>
        </p:txBody>
      </p:sp>
      <p:pic>
        <p:nvPicPr>
          <p:cNvPr id="24581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692150"/>
            <a:ext cx="33448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obrázek 3" descr="logo_mes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660400"/>
            <a:ext cx="13684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8" descr="Logo DH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00" y="765175"/>
            <a:ext cx="21637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5243513" y="3459163"/>
            <a:ext cx="3328987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solidFill>
                <a:srgbClr val="2A79BD"/>
              </a:solidFill>
              <a:latin typeface="Myriad Pro" pitchFamily="34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Mgr. Alena Klímová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cs-CZ" altLang="cs-CZ" sz="2000" dirty="0" smtClean="0">
                <a:solidFill>
                  <a:srgbClr val="484C4C"/>
                </a:solidFill>
                <a:latin typeface="+mn-lt"/>
                <a:cs typeface="Arial" charset="0"/>
              </a:rPr>
              <a:t>alena.klimova@cdv.cz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>
                <a:solidFill>
                  <a:srgbClr val="484C4C"/>
                </a:solidFill>
                <a:latin typeface="+mn-lt"/>
                <a:cs typeface="Arial" charset="0"/>
              </a:rPr>
              <a:t>telefon: +420 541 641 234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>
          <a:xfrm>
            <a:off x="611188" y="1412875"/>
            <a:ext cx="8004175" cy="406241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cs-CZ" altLang="cs-CZ" sz="1800" b="1" dirty="0" smtClean="0">
                <a:solidFill>
                  <a:srgbClr val="F3742E"/>
                </a:solidFill>
              </a:rPr>
              <a:t>1. část: cca 45 min.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Představení plánu udržitelné městské mobility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Komunikační a participační aktivity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Výstupy a závěry analytické části PUMM Ústí nad Labem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UJEP: Příspěvek k mobilitě obyvatelstva a dopadům dopravy na životní prostředí</a:t>
            </a:r>
          </a:p>
          <a:p>
            <a:pPr>
              <a:buFont typeface="Arial" charset="0"/>
              <a:buChar char="•"/>
              <a:defRPr/>
            </a:pPr>
            <a:endParaRPr lang="cs-CZ" altLang="cs-CZ" sz="2000" dirty="0" smtClean="0"/>
          </a:p>
          <a:p>
            <a:pPr marL="0" indent="0">
              <a:buFont typeface="Arial" charset="0"/>
              <a:buNone/>
              <a:defRPr/>
            </a:pPr>
            <a:endParaRPr lang="cs-CZ" altLang="cs-CZ" sz="1800" dirty="0" smtClean="0"/>
          </a:p>
          <a:p>
            <a:pPr marL="0" indent="0">
              <a:buFont typeface="Arial" charset="0"/>
              <a:buNone/>
              <a:defRPr/>
            </a:pPr>
            <a:r>
              <a:rPr lang="cs-CZ" altLang="cs-CZ" sz="1800" b="1" dirty="0" smtClean="0">
                <a:solidFill>
                  <a:srgbClr val="F3742E"/>
                </a:solidFill>
              </a:rPr>
              <a:t>2. část: cca 45 min.</a:t>
            </a:r>
          </a:p>
          <a:p>
            <a:pPr>
              <a:buFont typeface="Arial" charset="0"/>
              <a:buChar char="•"/>
              <a:defRPr/>
            </a:pPr>
            <a:r>
              <a:rPr lang="cs-CZ" altLang="cs-CZ" sz="2000" dirty="0" smtClean="0"/>
              <a:t>Workshop pro veřejnost</a:t>
            </a:r>
          </a:p>
        </p:txBody>
      </p:sp>
      <p:sp>
        <p:nvSpPr>
          <p:cNvPr id="2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Program setkání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1979613" y="4630738"/>
            <a:ext cx="5832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</p:txBody>
      </p:sp>
      <p:pic>
        <p:nvPicPr>
          <p:cNvPr id="25603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401638"/>
            <a:ext cx="27051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7"/>
          <p:cNvSpPr txBox="1">
            <a:spLocks noChangeArrowheads="1"/>
          </p:cNvSpPr>
          <p:nvPr/>
        </p:nvSpPr>
        <p:spPr bwMode="auto">
          <a:xfrm>
            <a:off x="587375" y="4941888"/>
            <a:ext cx="592931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Tomáš Kučera, Ing. Martin Zachariáš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2000" dirty="0" err="1" smtClean="0">
                <a:solidFill>
                  <a:srgbClr val="484C4C"/>
                </a:solidFill>
                <a:latin typeface="+mn-lt"/>
                <a:cs typeface="Arial" charset="0"/>
              </a:rPr>
              <a:t>HaskoningDHV</a:t>
            </a:r>
            <a:r>
              <a:rPr lang="cs-CZ" altLang="cs-CZ" sz="2000" dirty="0" smtClean="0">
                <a:solidFill>
                  <a:srgbClr val="484C4C"/>
                </a:solidFill>
                <a:latin typeface="+mn-lt"/>
                <a:cs typeface="Arial" charset="0"/>
              </a:rPr>
              <a:t> </a:t>
            </a:r>
            <a:r>
              <a:rPr lang="cs-CZ" altLang="cs-CZ" sz="2000" dirty="0">
                <a:solidFill>
                  <a:srgbClr val="484C4C"/>
                </a:solidFill>
                <a:latin typeface="+mn-lt"/>
                <a:cs typeface="Arial" charset="0"/>
              </a:rPr>
              <a:t>Czech Republic, spol. s r.o.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2000" dirty="0" smtClean="0">
              <a:solidFill>
                <a:srgbClr val="484C4C"/>
              </a:solidFill>
              <a:latin typeface="+mn-lt"/>
              <a:cs typeface="Arial" charset="0"/>
            </a:endParaRPr>
          </a:p>
        </p:txBody>
      </p:sp>
      <p:sp>
        <p:nvSpPr>
          <p:cNvPr id="25605" name="Nadpis 1"/>
          <p:cNvSpPr>
            <a:spLocks noGrp="1"/>
          </p:cNvSpPr>
          <p:nvPr>
            <p:ph type="ctrTitle"/>
          </p:nvPr>
        </p:nvSpPr>
        <p:spPr>
          <a:xfrm>
            <a:off x="627063" y="1412875"/>
            <a:ext cx="7772400" cy="3098800"/>
          </a:xfrm>
        </p:spPr>
        <p:txBody>
          <a:bodyPr/>
          <a:lstStyle/>
          <a:p>
            <a:pPr algn="l"/>
            <a:r>
              <a:rPr lang="cs-CZ" altLang="cs-CZ" sz="3600" b="1" smtClean="0">
                <a:solidFill>
                  <a:srgbClr val="0E4C85"/>
                </a:solidFill>
              </a:rPr>
              <a:t>Výstupy a závěry analytické části Plánu udržitelné městské mobility Ústí nad Labem</a:t>
            </a:r>
          </a:p>
        </p:txBody>
      </p:sp>
      <p:pic>
        <p:nvPicPr>
          <p:cNvPr id="25606" name="obrázek 3" descr="logo_mes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1638"/>
            <a:ext cx="1258887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 descr="Logo DH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01638"/>
            <a:ext cx="1906587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>
              <a:defRPr/>
            </a:pPr>
            <a:r>
              <a:rPr lang="cs-CZ" altLang="cs-CZ" sz="1400" dirty="0" smtClean="0">
                <a:solidFill>
                  <a:schemeClr val="bg1">
                    <a:lumMod val="65000"/>
                  </a:schemeClr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684213" y="1484313"/>
            <a:ext cx="7704137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/>
              <a:t>Směrový průzkum automobilové </a:t>
            </a:r>
            <a:r>
              <a:rPr lang="cs-CZ" altLang="cs-CZ" sz="2000" dirty="0" smtClean="0"/>
              <a:t>dopravy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Profilový </a:t>
            </a:r>
            <a:r>
              <a:rPr lang="cs-CZ" altLang="cs-CZ" sz="2000" dirty="0"/>
              <a:t>a křižovatkový průzkum automobilové </a:t>
            </a:r>
            <a:r>
              <a:rPr lang="cs-CZ" altLang="cs-CZ" sz="2000" dirty="0" smtClean="0"/>
              <a:t>dopravy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Průzkum </a:t>
            </a:r>
            <a:r>
              <a:rPr lang="cs-CZ" altLang="cs-CZ" sz="2000" dirty="0"/>
              <a:t>statické automobilové </a:t>
            </a:r>
            <a:r>
              <a:rPr lang="cs-CZ" altLang="cs-CZ" sz="2000" dirty="0" smtClean="0"/>
              <a:t>dopravy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Průzkum </a:t>
            </a:r>
            <a:r>
              <a:rPr lang="cs-CZ" altLang="cs-CZ" sz="2000" dirty="0"/>
              <a:t>cyklistické a pěší </a:t>
            </a:r>
            <a:r>
              <a:rPr lang="cs-CZ" altLang="cs-CZ" sz="2000" dirty="0" smtClean="0"/>
              <a:t>dopravy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/>
              <a:t>Průzkum </a:t>
            </a:r>
            <a:r>
              <a:rPr lang="cs-CZ" altLang="cs-CZ" sz="2000" dirty="0"/>
              <a:t>přepravních vztahů v </a:t>
            </a:r>
            <a:r>
              <a:rPr lang="cs-CZ" altLang="cs-CZ" sz="2000" dirty="0" smtClean="0"/>
              <a:t>MHD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err="1" smtClean="0"/>
              <a:t>Sociodopravní</a:t>
            </a:r>
            <a:r>
              <a:rPr lang="cs-CZ" altLang="cs-CZ" sz="2000" dirty="0" smtClean="0"/>
              <a:t> </a:t>
            </a:r>
            <a:r>
              <a:rPr lang="cs-CZ" altLang="cs-CZ" sz="2000" dirty="0"/>
              <a:t>průzkum</a:t>
            </a:r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Dopravní průzkumy</a:t>
            </a:r>
            <a:endParaRPr lang="cs-CZ" sz="2800" dirty="0"/>
          </a:p>
        </p:txBody>
      </p:sp>
      <p:sp>
        <p:nvSpPr>
          <p:cNvPr id="26628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693738" y="1844675"/>
            <a:ext cx="467995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1400" dirty="0"/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1400" dirty="0" smtClean="0"/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1400" dirty="0"/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1400" dirty="0" smtClean="0"/>
          </a:p>
          <a:p>
            <a:pPr marL="0" lvl="1" indent="0">
              <a:defRPr/>
            </a:pPr>
            <a:r>
              <a:rPr lang="cs-CZ" altLang="cs-CZ" sz="1100" dirty="0" smtClean="0"/>
              <a:t>* počet </a:t>
            </a:r>
            <a:r>
              <a:rPr lang="cs-CZ" altLang="cs-CZ" sz="1100" dirty="0"/>
              <a:t>vozidel, která pouze projela </a:t>
            </a:r>
            <a:r>
              <a:rPr lang="cs-CZ" altLang="cs-CZ" sz="1100" dirty="0" smtClean="0"/>
              <a:t>městem </a:t>
            </a:r>
            <a:endParaRPr lang="cs-CZ" altLang="cs-CZ" sz="1100" dirty="0"/>
          </a:p>
          <a:p>
            <a:pPr marL="0" indent="0">
              <a:defRPr/>
            </a:pPr>
            <a:r>
              <a:rPr lang="cs-CZ" sz="1400" dirty="0" smtClean="0"/>
              <a:t>	</a:t>
            </a:r>
          </a:p>
          <a:p>
            <a:pPr marL="456300" lvl="2" indent="0">
              <a:defRPr/>
            </a:pPr>
            <a:endParaRPr lang="cs-CZ" altLang="cs-CZ" sz="2000" dirty="0"/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/>
          </a:p>
          <a:p>
            <a:pPr marL="0" lvl="1" indent="0">
              <a:defRPr/>
            </a:pPr>
            <a:endParaRPr lang="cs-CZ" altLang="cs-CZ" sz="2000" dirty="0" smtClean="0"/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Směrový 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průzkum automobilové dopravy</a:t>
            </a:r>
            <a:endParaRPr lang="cs-CZ" sz="2800" dirty="0"/>
          </a:p>
        </p:txBody>
      </p:sp>
      <p:sp>
        <p:nvSpPr>
          <p:cNvPr id="27652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484313"/>
            <a:ext cx="3273425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654050" y="3654425"/>
          <a:ext cx="4824412" cy="103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184"/>
                <a:gridCol w="1202285"/>
                <a:gridCol w="1461943"/>
              </a:tblGrid>
              <a:tr h="259160">
                <a:tc>
                  <a:txBody>
                    <a:bodyPr/>
                    <a:lstStyle/>
                    <a:p>
                      <a:pPr algn="ctr"/>
                      <a:r>
                        <a:rPr lang="cs-CZ" sz="1100" dirty="0" smtClean="0"/>
                        <a:t>Zdrojová / cílová doprava (24 h)*</a:t>
                      </a:r>
                      <a:endParaRPr lang="cs-CZ" sz="1100" dirty="0"/>
                    </a:p>
                  </a:txBody>
                  <a:tcPr marL="91438" marR="91438" marT="45734" marB="4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 smtClean="0"/>
                        <a:t>Celková doprava</a:t>
                      </a:r>
                      <a:endParaRPr lang="cs-CZ" sz="1100" dirty="0"/>
                    </a:p>
                  </a:txBody>
                  <a:tcPr marL="91438" marR="91438" marT="45734" marB="4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 smtClean="0"/>
                        <a:t>Nákladní doprava</a:t>
                      </a:r>
                      <a:endParaRPr lang="cs-CZ" sz="1100" dirty="0"/>
                    </a:p>
                  </a:txBody>
                  <a:tcPr marL="91438" marR="91438" marT="45734" marB="45734" anchor="ctr"/>
                </a:tc>
              </a:tr>
              <a:tr h="259160"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I/30 (Havířská)	</a:t>
                      </a:r>
                      <a:endParaRPr lang="cs-CZ" sz="1100" dirty="0"/>
                    </a:p>
                  </a:txBody>
                  <a:tcPr marL="91438" marR="91438" marT="45734" marB="45734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6 712 / 6 445 cest</a:t>
                      </a:r>
                      <a:endParaRPr lang="cs-CZ" sz="1100" dirty="0"/>
                    </a:p>
                  </a:txBody>
                  <a:tcPr marL="91438" marR="91438" marT="45734" marB="45734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467 / 451 cest</a:t>
                      </a:r>
                      <a:endParaRPr lang="cs-CZ" sz="1100" dirty="0"/>
                    </a:p>
                  </a:txBody>
                  <a:tcPr marL="91438" marR="91438" marT="45734" marB="45734"/>
                </a:tc>
              </a:tr>
              <a:tr h="259160"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I/62 (Opletalova)	</a:t>
                      </a:r>
                      <a:endParaRPr lang="cs-CZ" sz="1100" dirty="0"/>
                    </a:p>
                  </a:txBody>
                  <a:tcPr marL="91438" marR="91438" marT="45734" marB="45734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6 459 / 6 007 cest</a:t>
                      </a:r>
                      <a:endParaRPr lang="cs-CZ" sz="1100" dirty="0"/>
                    </a:p>
                  </a:txBody>
                  <a:tcPr marL="91438" marR="91438" marT="45734" marB="45734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275 / 309 cest</a:t>
                      </a:r>
                      <a:endParaRPr lang="cs-CZ" sz="1100" dirty="0"/>
                    </a:p>
                  </a:txBody>
                  <a:tcPr marL="91438" marR="91438" marT="45734" marB="45734"/>
                </a:tc>
              </a:tr>
              <a:tr h="259160"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II/613 (Žižkova)</a:t>
                      </a:r>
                      <a:endParaRPr lang="cs-CZ" sz="1100" dirty="0"/>
                    </a:p>
                  </a:txBody>
                  <a:tcPr marL="91438" marR="91438" marT="45734" marB="45734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4 687 / 4 571 cest</a:t>
                      </a:r>
                      <a:endParaRPr lang="cs-CZ" sz="1100" dirty="0"/>
                    </a:p>
                  </a:txBody>
                  <a:tcPr marL="91438" marR="91438" marT="45734" marB="45734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367 / 413 cest</a:t>
                      </a:r>
                      <a:endParaRPr lang="cs-CZ" sz="1100" dirty="0"/>
                    </a:p>
                  </a:txBody>
                  <a:tcPr marL="91438" marR="91438" marT="45734" marB="45734"/>
                </a:tc>
              </a:tr>
            </a:tbl>
          </a:graphicData>
        </a:graphic>
      </p:graphicFrame>
      <p:sp>
        <p:nvSpPr>
          <p:cNvPr id="27676" name="Obdélník 2"/>
          <p:cNvSpPr>
            <a:spLocks noChangeArrowheads="1"/>
          </p:cNvSpPr>
          <p:nvPr/>
        </p:nvSpPr>
        <p:spPr bwMode="auto">
          <a:xfrm>
            <a:off x="585788" y="4652963"/>
            <a:ext cx="48958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1100"/>
              <a:t>* počet vozidel, která projela sledovanými profily a měla zdroj nebo cíl cesty ve městě</a:t>
            </a:r>
          </a:p>
        </p:txBody>
      </p:sp>
      <p:graphicFrame>
        <p:nvGraphicFramePr>
          <p:cNvPr id="8" name="Tabulka 7"/>
          <p:cNvGraphicFramePr>
            <a:graphicFrameLocks noGrp="1"/>
          </p:cNvGraphicFramePr>
          <p:nvPr/>
        </p:nvGraphicFramePr>
        <p:xfrm>
          <a:off x="765175" y="1628775"/>
          <a:ext cx="4535488" cy="103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3779"/>
                <a:gridCol w="1621709"/>
              </a:tblGrid>
              <a:tr h="259160">
                <a:tc>
                  <a:txBody>
                    <a:bodyPr/>
                    <a:lstStyle/>
                    <a:p>
                      <a:pPr algn="ctr"/>
                      <a:r>
                        <a:rPr lang="cs-CZ" sz="1100" dirty="0" smtClean="0"/>
                        <a:t>Tranzitní doprava (24 h)*</a:t>
                      </a:r>
                      <a:endParaRPr lang="cs-CZ" sz="1100" dirty="0"/>
                    </a:p>
                  </a:txBody>
                  <a:tcPr marL="91433" marR="91433" marT="45734" marB="4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 smtClean="0"/>
                        <a:t>Celková doprava</a:t>
                      </a:r>
                      <a:endParaRPr lang="cs-CZ" sz="1100" dirty="0"/>
                    </a:p>
                  </a:txBody>
                  <a:tcPr marL="91433" marR="91433" marT="45734" marB="45734" anchor="ctr"/>
                </a:tc>
              </a:tr>
              <a:tr h="259160">
                <a:tc>
                  <a:txBody>
                    <a:bodyPr/>
                    <a:lstStyle/>
                    <a:p>
                      <a:pPr algn="l"/>
                      <a:r>
                        <a:rPr lang="it-IT" sz="1100" dirty="0" smtClean="0"/>
                        <a:t>II/613 (Žižkova) – I/62 (Opletalova</a:t>
                      </a: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altLang="cs-CZ" sz="1100" dirty="0" smtClean="0"/>
                        <a:t>3 191 / 695 </a:t>
                      </a:r>
                      <a:r>
                        <a:rPr lang="cs-CZ" sz="1100" dirty="0" smtClean="0"/>
                        <a:t>cest</a:t>
                      </a:r>
                      <a:endParaRPr lang="cs-CZ" sz="1100" dirty="0"/>
                    </a:p>
                  </a:txBody>
                  <a:tcPr marL="91433" marR="91433" marT="45734" marB="45734"/>
                </a:tc>
              </a:tr>
              <a:tr h="259160"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II/613 (Žižkova) – II/261 (Vítězná</a:t>
                      </a:r>
                      <a:endParaRPr lang="cs-CZ" sz="11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altLang="cs-CZ" sz="1100" dirty="0" smtClean="0"/>
                        <a:t>641 / 85 </a:t>
                      </a:r>
                      <a:r>
                        <a:rPr lang="cs-CZ" sz="1100" dirty="0" smtClean="0"/>
                        <a:t>cest</a:t>
                      </a:r>
                      <a:endParaRPr lang="cs-CZ" sz="1100" dirty="0"/>
                    </a:p>
                  </a:txBody>
                  <a:tcPr marL="91433" marR="91433" marT="45734" marB="45734"/>
                </a:tc>
              </a:tr>
              <a:tr h="259160">
                <a:tc>
                  <a:txBody>
                    <a:bodyPr/>
                    <a:lstStyle/>
                    <a:p>
                      <a:pPr algn="l"/>
                      <a:r>
                        <a:rPr lang="cs-CZ" sz="1100" dirty="0" smtClean="0"/>
                        <a:t>I/30 (Pražská) – I/62 Opletalova)</a:t>
                      </a:r>
                      <a:endParaRPr lang="cs-CZ" sz="11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altLang="cs-CZ" sz="1100" dirty="0" smtClean="0"/>
                        <a:t>718 / 184 </a:t>
                      </a:r>
                      <a:r>
                        <a:rPr lang="cs-CZ" sz="1100" dirty="0" smtClean="0"/>
                        <a:t>cest</a:t>
                      </a:r>
                      <a:endParaRPr lang="cs-CZ" sz="1100" dirty="0"/>
                    </a:p>
                  </a:txBody>
                  <a:tcPr marL="91433" marR="91433" marT="45734" marB="4573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684213" y="1484313"/>
            <a:ext cx="77041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Záznam pomocí kamer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Záznam pomocí automatických sčítačů</a:t>
            </a:r>
            <a:endParaRPr lang="cs-CZ" altLang="cs-CZ" sz="2000" dirty="0" smtClean="0"/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Profilový 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a křižovatkový průzkum automobilové dopravy</a:t>
            </a:r>
            <a:endParaRPr lang="cs-CZ" sz="2800" dirty="0"/>
          </a:p>
        </p:txBody>
      </p:sp>
      <p:sp>
        <p:nvSpPr>
          <p:cNvPr id="28676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sp>
        <p:nvSpPr>
          <p:cNvPr id="28677" name="Obdélník 1"/>
          <p:cNvSpPr>
            <a:spLocks noChangeArrowheads="1"/>
          </p:cNvSpPr>
          <p:nvPr/>
        </p:nvSpPr>
        <p:spPr bwMode="auto">
          <a:xfrm>
            <a:off x="1042988" y="4724400"/>
            <a:ext cx="53594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1200"/>
              <a:t>* RPDI – roční průměr denních intenzit; CSD 2016 – Celostátní sčítání dopravy 2016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971550" y="2500313"/>
          <a:ext cx="7129464" cy="2143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222"/>
                <a:gridCol w="1872384"/>
                <a:gridCol w="1440296"/>
                <a:gridCol w="1368282"/>
                <a:gridCol w="1368280"/>
              </a:tblGrid>
              <a:tr h="2678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č. stanoviště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název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počet </a:t>
                      </a:r>
                      <a:r>
                        <a:rPr lang="cs-CZ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vozidel </a:t>
                      </a:r>
                      <a:r>
                        <a:rPr lang="cs-CZ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za 24h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RPDI 2018*</a:t>
                      </a:r>
                      <a:endParaRPr lang="cs-CZ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RPDI </a:t>
                      </a:r>
                      <a:r>
                        <a:rPr lang="cs-CZ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CSD </a:t>
                      </a:r>
                      <a:r>
                        <a:rPr lang="cs-CZ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2016*</a:t>
                      </a:r>
                      <a:endParaRPr lang="cs-CZ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2" marR="7622" marT="7624" marB="0" anchor="ctr"/>
                </a:tc>
              </a:tr>
              <a:tr h="2678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II/613 Žižkova (pěší lávka)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14 669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13 255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11 754</a:t>
                      </a:r>
                    </a:p>
                  </a:txBody>
                  <a:tcPr marL="7622" marR="7622" marT="7624" marB="0" anchor="ctr"/>
                </a:tc>
              </a:tr>
              <a:tr h="2678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I/30 Pražská (jih)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5 061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4 573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12 396</a:t>
                      </a:r>
                    </a:p>
                  </a:txBody>
                  <a:tcPr marL="7622" marR="7622" marT="7624" marB="0" anchor="ctr"/>
                </a:tc>
              </a:tr>
              <a:tr h="2678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I/261 Sebuzínská (jih)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5 498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4 968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5 422</a:t>
                      </a:r>
                    </a:p>
                  </a:txBody>
                  <a:tcPr marL="7622" marR="7622" marT="7624" marB="0" anchor="ctr"/>
                </a:tc>
              </a:tr>
              <a:tr h="2678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I/261 Vítězná (východ)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6 357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5 744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7 328</a:t>
                      </a:r>
                    </a:p>
                  </a:txBody>
                  <a:tcPr marL="7622" marR="7622" marT="7624" marB="0" anchor="ctr"/>
                </a:tc>
              </a:tr>
              <a:tr h="2678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I/62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Opletalova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(východ)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19 099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17 258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15 763</a:t>
                      </a:r>
                    </a:p>
                  </a:txBody>
                  <a:tcPr marL="7622" marR="7622" marT="7624" marB="0" anchor="ctr"/>
                </a:tc>
              </a:tr>
              <a:tr h="2678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I/30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Havířská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(západ)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16 044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14 497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11 992</a:t>
                      </a:r>
                    </a:p>
                  </a:txBody>
                  <a:tcPr marL="7622" marR="7622" marT="7624" marB="0" anchor="ctr"/>
                </a:tc>
              </a:tr>
              <a:tr h="2678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II/528 Petrovická (sever)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5 498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4 968</a:t>
                      </a:r>
                    </a:p>
                  </a:txBody>
                  <a:tcPr marL="7622" marR="7622" marT="76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4 111</a:t>
                      </a:r>
                    </a:p>
                  </a:txBody>
                  <a:tcPr marL="7622" marR="7622" marT="7624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684213" y="1268413"/>
            <a:ext cx="77041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>
                <a:latin typeface="+mn-lt"/>
              </a:rPr>
              <a:t>Obsazenost </a:t>
            </a:r>
            <a:r>
              <a:rPr lang="cs-CZ" altLang="cs-CZ" sz="2000" dirty="0">
                <a:latin typeface="+mn-lt"/>
              </a:rPr>
              <a:t>parkovacích stání ve dne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>
              <a:latin typeface="+mn-lt"/>
            </a:endParaRPr>
          </a:p>
          <a:p>
            <a:pPr marL="0" lvl="1" indent="0">
              <a:defRPr/>
            </a:pPr>
            <a:endParaRPr lang="cs-CZ" altLang="cs-CZ" sz="2000" dirty="0" smtClean="0"/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Průzkum 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statické automobilové dopravy</a:t>
            </a:r>
            <a:endParaRPr lang="cs-CZ" sz="2800" dirty="0"/>
          </a:p>
        </p:txBody>
      </p:sp>
      <p:sp>
        <p:nvSpPr>
          <p:cNvPr id="29700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628775"/>
            <a:ext cx="6373813" cy="441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684213" y="1268413"/>
            <a:ext cx="77041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Obsazenost parkovacích stání </a:t>
            </a:r>
            <a:r>
              <a:rPr lang="cs-CZ" altLang="cs-CZ" sz="2000" dirty="0" smtClean="0">
                <a:latin typeface="+mn-lt"/>
              </a:rPr>
              <a:t>v noci</a:t>
            </a:r>
            <a:endParaRPr lang="cs-CZ" altLang="cs-CZ" sz="2000" dirty="0">
              <a:latin typeface="+mn-lt"/>
            </a:endParaRP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>
              <a:latin typeface="+mn-lt"/>
            </a:endParaRPr>
          </a:p>
          <a:p>
            <a:pPr marL="0" lvl="1" indent="0">
              <a:defRPr/>
            </a:pPr>
            <a:endParaRPr lang="cs-CZ" altLang="cs-CZ" sz="2000" dirty="0" smtClean="0"/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Průzkum 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statické automobilové dopravy</a:t>
            </a:r>
            <a:endParaRPr lang="cs-CZ" sz="2800" dirty="0"/>
          </a:p>
        </p:txBody>
      </p:sp>
      <p:sp>
        <p:nvSpPr>
          <p:cNvPr id="30724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28775"/>
            <a:ext cx="6223000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684213" y="1268413"/>
            <a:ext cx="80645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Sčítání pěší dopravy na vybraných koridorech v centru města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Sčítání cyklistické dopravy na cyklistické stezce a vybraných komunikacích 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>
              <a:latin typeface="+mn-lt"/>
            </a:endParaRPr>
          </a:p>
          <a:p>
            <a:pPr marL="0" lvl="1" indent="0">
              <a:defRPr/>
            </a:pPr>
            <a:endParaRPr lang="cs-CZ" altLang="cs-CZ" sz="2000" dirty="0" smtClean="0"/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Průzkum pěší </a:t>
            </a: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a cyklistické dopravy</a:t>
            </a:r>
            <a:endParaRPr lang="cs-CZ" sz="2800" dirty="0"/>
          </a:p>
        </p:txBody>
      </p:sp>
      <p:sp>
        <p:nvSpPr>
          <p:cNvPr id="31748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84388"/>
            <a:ext cx="6950075" cy="377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684213" y="1484313"/>
            <a:ext cx="7704137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lvl="1" indent="0">
              <a:defRPr/>
            </a:pPr>
            <a:r>
              <a:rPr lang="cs-CZ" altLang="cs-CZ" b="1" dirty="0">
                <a:solidFill>
                  <a:srgbClr val="F3742E"/>
                </a:solidFill>
              </a:rPr>
              <a:t>Integrovaný systém Doprava Ústeckého kraje (DÚK)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11 trolejbusových, 14 autobusových, 4 noční a 3 sezónní linky MHD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lanovka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11 autobusových linek DÚK projíždějících městem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železniční doprava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lodní doprava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b="1" dirty="0">
              <a:solidFill>
                <a:srgbClr val="F3742E"/>
              </a:solidFill>
            </a:endParaRPr>
          </a:p>
          <a:p>
            <a:pPr marL="0" lvl="1" indent="0">
              <a:defRPr/>
            </a:pPr>
            <a:r>
              <a:rPr lang="cs-CZ" altLang="cs-CZ" b="1" dirty="0">
                <a:solidFill>
                  <a:srgbClr val="F3742E"/>
                </a:solidFill>
              </a:rPr>
              <a:t>Vybavenost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420 zastávkových nástupišť na sledovaném území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72 zastávkových nástupišť nemá nástupní místo (nástup do MHD z vozovky)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96 zastávkových nástupišť  bylo v poslední době zrekonstruováno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53 zastávek společných pro MHD a autobusy DÚK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>
              <a:latin typeface="+mn-lt"/>
            </a:endParaRPr>
          </a:p>
          <a:p>
            <a:pPr marL="0" lvl="1" indent="0">
              <a:defRPr/>
            </a:pPr>
            <a:endParaRPr lang="cs-CZ" altLang="cs-CZ" sz="2000" dirty="0" smtClean="0"/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Stávající stav dopravní sítě</a:t>
            </a:r>
            <a:endParaRPr lang="cs-CZ" sz="2800" dirty="0"/>
          </a:p>
        </p:txBody>
      </p:sp>
      <p:sp>
        <p:nvSpPr>
          <p:cNvPr id="32772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684213" y="1484313"/>
            <a:ext cx="77041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lvl="1" indent="0">
              <a:defRPr/>
            </a:pPr>
            <a:r>
              <a:rPr lang="cs-CZ" altLang="cs-CZ" sz="2000" dirty="0"/>
              <a:t>Sběr dat a vzorek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/>
          </a:p>
          <a:p>
            <a:pPr marL="0" lvl="1" indent="0">
              <a:defRPr/>
            </a:pPr>
            <a:endParaRPr lang="cs-CZ" altLang="cs-CZ" sz="2000" dirty="0" smtClean="0"/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Sociodopravní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 průzkumy</a:t>
            </a:r>
            <a:endParaRPr lang="cs-CZ" sz="2800" dirty="0"/>
          </a:p>
        </p:txBody>
      </p:sp>
      <p:sp>
        <p:nvSpPr>
          <p:cNvPr id="33796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sp>
        <p:nvSpPr>
          <p:cNvPr id="7" name="Ovál 12">
            <a:extLst>
              <a:ext uri="{FF2B5EF4-FFF2-40B4-BE49-F238E27FC236}"/>
            </a:extLst>
          </p:cNvPr>
          <p:cNvSpPr/>
          <p:nvPr/>
        </p:nvSpPr>
        <p:spPr>
          <a:xfrm>
            <a:off x="1331913" y="2987675"/>
            <a:ext cx="2270125" cy="19510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4400" dirty="0"/>
              <a:t>1 046</a:t>
            </a:r>
          </a:p>
        </p:txBody>
      </p:sp>
      <p:sp>
        <p:nvSpPr>
          <p:cNvPr id="8" name="Ovál 12">
            <a:extLst>
              <a:ext uri="{FF2B5EF4-FFF2-40B4-BE49-F238E27FC236}"/>
            </a:extLst>
          </p:cNvPr>
          <p:cNvSpPr/>
          <p:nvPr/>
        </p:nvSpPr>
        <p:spPr>
          <a:xfrm>
            <a:off x="5364163" y="2989263"/>
            <a:ext cx="2270125" cy="19526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4400" dirty="0"/>
              <a:t>2 449</a:t>
            </a:r>
          </a:p>
        </p:txBody>
      </p:sp>
      <p:sp>
        <p:nvSpPr>
          <p:cNvPr id="33799" name="Obdélník 1"/>
          <p:cNvSpPr>
            <a:spLocks noChangeArrowheads="1"/>
          </p:cNvSpPr>
          <p:nvPr/>
        </p:nvSpPr>
        <p:spPr bwMode="auto">
          <a:xfrm>
            <a:off x="3290888" y="2146300"/>
            <a:ext cx="1978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b="1"/>
              <a:t>22. 5. – 25. 6. 2018</a:t>
            </a:r>
          </a:p>
        </p:txBody>
      </p:sp>
      <p:sp>
        <p:nvSpPr>
          <p:cNvPr id="33800" name="Obdélník 2"/>
          <p:cNvSpPr>
            <a:spLocks noChangeArrowheads="1"/>
          </p:cNvSpPr>
          <p:nvPr/>
        </p:nvSpPr>
        <p:spPr bwMode="auto">
          <a:xfrm>
            <a:off x="1825625" y="4292600"/>
            <a:ext cx="1301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b="1">
                <a:solidFill>
                  <a:schemeClr val="bg1"/>
                </a:solidFill>
              </a:rPr>
              <a:t>domácností</a:t>
            </a:r>
          </a:p>
        </p:txBody>
      </p:sp>
      <p:sp>
        <p:nvSpPr>
          <p:cNvPr id="33801" name="TextovéPole 18"/>
          <p:cNvSpPr txBox="1">
            <a:spLocks noChangeArrowheads="1"/>
          </p:cNvSpPr>
          <p:nvPr/>
        </p:nvSpPr>
        <p:spPr bwMode="auto">
          <a:xfrm>
            <a:off x="5246688" y="4292600"/>
            <a:ext cx="2505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cs-CZ" altLang="cs-CZ" b="1">
                <a:solidFill>
                  <a:schemeClr val="bg1"/>
                </a:solidFill>
              </a:rPr>
              <a:t>osob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ovéPole 1"/>
          <p:cNvSpPr txBox="1">
            <a:spLocks noChangeArrowheads="1"/>
          </p:cNvSpPr>
          <p:nvPr/>
        </p:nvSpPr>
        <p:spPr bwMode="auto">
          <a:xfrm>
            <a:off x="539750" y="1341438"/>
            <a:ext cx="7704138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lvl="1" indent="0">
              <a:defRPr/>
            </a:pPr>
            <a:r>
              <a:rPr lang="cs-CZ" b="1" dirty="0" smtClean="0">
                <a:solidFill>
                  <a:srgbClr val="F3742E"/>
                </a:solidFill>
              </a:rPr>
              <a:t>Hlavní zjištění průzkumu </a:t>
            </a:r>
          </a:p>
          <a:p>
            <a:pPr marL="0" lvl="1" indent="0">
              <a:defRPr/>
            </a:pPr>
            <a:endParaRPr lang="cs-CZ" b="1" dirty="0" smtClean="0">
              <a:solidFill>
                <a:srgbClr val="F3742E"/>
              </a:solidFill>
            </a:endParaRPr>
          </a:p>
          <a:p>
            <a:pPr marL="0" lvl="1" indent="0">
              <a:defRPr/>
            </a:pPr>
            <a:r>
              <a:rPr lang="cs-CZ" sz="1600" dirty="0" smtClean="0">
                <a:solidFill>
                  <a:srgbClr val="F3742E"/>
                </a:solidFill>
              </a:rPr>
              <a:t>Dostupnost dopravních prostředků:</a:t>
            </a:r>
          </a:p>
          <a:p>
            <a:pPr marL="457200" lvl="2" indent="0">
              <a:spcBef>
                <a:spcPts val="600"/>
              </a:spcBef>
              <a:defRPr/>
            </a:pPr>
            <a:r>
              <a:rPr lang="cs-CZ" altLang="cs-CZ" sz="1600" dirty="0" smtClean="0">
                <a:solidFill>
                  <a:srgbClr val="297DC1"/>
                </a:solidFill>
              </a:rPr>
              <a:t>Osobní automobil </a:t>
            </a:r>
            <a:r>
              <a:rPr lang="cs-CZ" altLang="cs-CZ" sz="1600" dirty="0" smtClean="0"/>
              <a:t>– 75 % domácností</a:t>
            </a:r>
          </a:p>
          <a:p>
            <a:pPr marL="1199250" lvl="3" indent="-285750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17 </a:t>
            </a:r>
            <a:r>
              <a:rPr lang="cs-CZ" altLang="cs-CZ" sz="1600" dirty="0"/>
              <a:t>% domácností vlastní 2 </a:t>
            </a:r>
            <a:r>
              <a:rPr lang="cs-CZ" altLang="cs-CZ" sz="1600" dirty="0" smtClean="0"/>
              <a:t>automobily</a:t>
            </a:r>
          </a:p>
          <a:p>
            <a:pPr marL="799200" lvl="2" indent="-342900">
              <a:buFont typeface="Arial" panose="020B0604020202020204" pitchFamily="34" charset="0"/>
              <a:buChar char="•"/>
              <a:defRPr/>
            </a:pPr>
            <a:endParaRPr lang="cs-CZ" altLang="cs-CZ" dirty="0"/>
          </a:p>
          <a:p>
            <a:pPr marL="457200" lvl="2" indent="0">
              <a:defRPr/>
            </a:pPr>
            <a:r>
              <a:rPr lang="cs-CZ" altLang="cs-CZ" sz="1600" dirty="0" smtClean="0">
                <a:solidFill>
                  <a:srgbClr val="297DC1"/>
                </a:solidFill>
              </a:rPr>
              <a:t>Jízdní kolo  </a:t>
            </a:r>
            <a:r>
              <a:rPr lang="cs-CZ" altLang="cs-CZ" sz="1600" dirty="0" smtClean="0"/>
              <a:t>– 66 </a:t>
            </a:r>
            <a:r>
              <a:rPr lang="cs-CZ" altLang="cs-CZ" sz="1600" dirty="0"/>
              <a:t>% </a:t>
            </a:r>
            <a:r>
              <a:rPr lang="cs-CZ" altLang="cs-CZ" sz="1600" dirty="0" smtClean="0"/>
              <a:t>domácností</a:t>
            </a:r>
            <a:endParaRPr lang="cs-CZ" altLang="cs-CZ" sz="1600" dirty="0"/>
          </a:p>
          <a:p>
            <a:pPr marL="1199250" lvl="3" indent="-285750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ne protipól </a:t>
            </a:r>
            <a:r>
              <a:rPr lang="cs-CZ" altLang="cs-CZ" sz="1600" dirty="0"/>
              <a:t>využití </a:t>
            </a:r>
            <a:r>
              <a:rPr lang="cs-CZ" altLang="cs-CZ" sz="1600" dirty="0" smtClean="0"/>
              <a:t>osobního automobilu </a:t>
            </a:r>
            <a:r>
              <a:rPr lang="cs-CZ" altLang="cs-CZ" sz="1600" dirty="0"/>
              <a:t>nebo </a:t>
            </a:r>
            <a:r>
              <a:rPr lang="cs-CZ" altLang="cs-CZ" sz="1600" dirty="0" smtClean="0"/>
              <a:t>motocyklu, pouze doplněk</a:t>
            </a:r>
          </a:p>
          <a:p>
            <a:pPr marL="1256400" lvl="3" indent="-342900">
              <a:buFont typeface="Arial" panose="020B0604020202020204" pitchFamily="34" charset="0"/>
              <a:buChar char="•"/>
              <a:defRPr/>
            </a:pPr>
            <a:endParaRPr lang="cs-CZ" altLang="cs-CZ" sz="1600" dirty="0" smtClean="0"/>
          </a:p>
          <a:p>
            <a:pPr marL="457200" lvl="2" indent="0">
              <a:defRPr/>
            </a:pPr>
            <a:r>
              <a:rPr lang="cs-CZ" altLang="cs-CZ" sz="1600" dirty="0">
                <a:solidFill>
                  <a:srgbClr val="297DC1"/>
                </a:solidFill>
              </a:rPr>
              <a:t>Motocykl </a:t>
            </a:r>
            <a:r>
              <a:rPr lang="cs-CZ" altLang="cs-CZ" sz="1600" dirty="0" smtClean="0"/>
              <a:t>– 7 </a:t>
            </a:r>
            <a:r>
              <a:rPr lang="cs-CZ" altLang="cs-CZ" sz="1600" dirty="0"/>
              <a:t>% </a:t>
            </a:r>
            <a:r>
              <a:rPr lang="cs-CZ" altLang="cs-CZ" sz="1600" dirty="0" smtClean="0"/>
              <a:t>domácností</a:t>
            </a:r>
          </a:p>
          <a:p>
            <a:pPr marL="1200150" lvl="3" indent="-285750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spíše </a:t>
            </a:r>
            <a:r>
              <a:rPr lang="cs-CZ" altLang="cs-CZ" sz="1600" dirty="0"/>
              <a:t>rodiny s dětmi starší 18 let</a:t>
            </a:r>
          </a:p>
          <a:p>
            <a:pPr marL="1199250" lvl="3" indent="-285750">
              <a:buFont typeface="Arial" panose="020B0604020202020204" pitchFamily="34" charset="0"/>
              <a:buChar char="•"/>
              <a:defRPr/>
            </a:pPr>
            <a:r>
              <a:rPr lang="cs-CZ" altLang="cs-CZ" sz="1600" dirty="0"/>
              <a:t>d</a:t>
            </a:r>
            <a:r>
              <a:rPr lang="cs-CZ" altLang="cs-CZ" sz="1600" dirty="0" smtClean="0"/>
              <a:t>oplněk osobního </a:t>
            </a:r>
            <a:r>
              <a:rPr lang="cs-CZ" altLang="cs-CZ" sz="1600" dirty="0"/>
              <a:t>automobilu, ne </a:t>
            </a:r>
            <a:r>
              <a:rPr lang="cs-CZ" altLang="cs-CZ" sz="1600" dirty="0" smtClean="0"/>
              <a:t>náhrada</a:t>
            </a:r>
          </a:p>
          <a:p>
            <a:pPr marL="742050" lvl="2" indent="-285750">
              <a:buFont typeface="Arial" panose="020B0604020202020204" pitchFamily="34" charset="0"/>
              <a:buChar char="•"/>
              <a:defRPr/>
            </a:pPr>
            <a:endParaRPr lang="cs-CZ" altLang="cs-CZ" dirty="0" smtClean="0">
              <a:solidFill>
                <a:srgbClr val="F3742E"/>
              </a:solidFill>
            </a:endParaRPr>
          </a:p>
          <a:p>
            <a:pPr marL="742050" lvl="2" indent="-285750">
              <a:buFont typeface="Arial" panose="020B0604020202020204" pitchFamily="34" charset="0"/>
              <a:buChar char="•"/>
              <a:defRPr/>
            </a:pPr>
            <a:endParaRPr lang="cs-CZ" altLang="cs-CZ" dirty="0" smtClean="0">
              <a:solidFill>
                <a:srgbClr val="F3742E"/>
              </a:solidFill>
            </a:endParaRPr>
          </a:p>
          <a:p>
            <a:pPr marL="0" lvl="1" indent="0">
              <a:defRPr/>
            </a:pPr>
            <a:r>
              <a:rPr lang="cs-CZ" altLang="cs-CZ" sz="1600" dirty="0" smtClean="0">
                <a:solidFill>
                  <a:srgbClr val="F3742E"/>
                </a:solidFill>
              </a:rPr>
              <a:t>Časová jízdenka  na MHD </a:t>
            </a:r>
            <a:r>
              <a:rPr lang="cs-CZ" altLang="cs-CZ" sz="1600" dirty="0" smtClean="0"/>
              <a:t>– alespoň </a:t>
            </a:r>
            <a:r>
              <a:rPr lang="cs-CZ" altLang="cs-CZ" sz="1600" dirty="0"/>
              <a:t>jeden člověk v 56 % </a:t>
            </a:r>
            <a:r>
              <a:rPr lang="cs-CZ" altLang="cs-CZ" sz="1600" dirty="0" smtClean="0"/>
              <a:t>domácností</a:t>
            </a:r>
            <a:endParaRPr lang="cs-CZ" altLang="cs-CZ" sz="1600" dirty="0"/>
          </a:p>
          <a:p>
            <a:pPr marL="742050" lvl="2" indent="-285750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převážně žáci, studenti </a:t>
            </a:r>
            <a:r>
              <a:rPr lang="cs-CZ" altLang="cs-CZ" sz="1600" dirty="0"/>
              <a:t>a </a:t>
            </a:r>
            <a:r>
              <a:rPr lang="cs-CZ" altLang="cs-CZ" sz="1600" dirty="0" smtClean="0"/>
              <a:t>učni, málo podnikatelé </a:t>
            </a:r>
            <a:r>
              <a:rPr lang="cs-CZ" altLang="cs-CZ" sz="1600" dirty="0"/>
              <a:t>a OSVČ</a:t>
            </a:r>
          </a:p>
          <a:p>
            <a:pPr marL="742050" lvl="2" indent="-285750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náhrada </a:t>
            </a:r>
            <a:r>
              <a:rPr lang="cs-CZ" altLang="cs-CZ" sz="1600" dirty="0"/>
              <a:t>individuální dopravy motorovým vozidlem</a:t>
            </a:r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/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/>
          </a:p>
          <a:p>
            <a:pPr marL="3420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  <a:p>
            <a:pPr marL="512763" lvl="1" indent="-342900">
              <a:buFont typeface="Arial" panose="020B0604020202020204" pitchFamily="34" charset="0"/>
              <a:buChar char="•"/>
              <a:defRPr/>
            </a:pPr>
            <a:endParaRPr lang="cs-CZ" altLang="cs-CZ" sz="20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Sociodopravní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 průzkumy</a:t>
            </a:r>
            <a:endParaRPr lang="cs-CZ" sz="2800" dirty="0"/>
          </a:p>
        </p:txBody>
      </p:sp>
      <p:sp>
        <p:nvSpPr>
          <p:cNvPr id="34820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1979613" y="4630738"/>
            <a:ext cx="5832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</p:txBody>
      </p:sp>
      <p:pic>
        <p:nvPicPr>
          <p:cNvPr id="7171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401638"/>
            <a:ext cx="27051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7"/>
          <p:cNvSpPr txBox="1">
            <a:spLocks noChangeArrowheads="1"/>
          </p:cNvSpPr>
          <p:nvPr/>
        </p:nvSpPr>
        <p:spPr bwMode="auto">
          <a:xfrm>
            <a:off x="587375" y="4941888"/>
            <a:ext cx="592931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Mgr. Jan Husák, Ing. Andrea Ryvolová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2000" dirty="0" smtClean="0">
                <a:solidFill>
                  <a:srgbClr val="484C4C"/>
                </a:solidFill>
                <a:latin typeface="+mn-lt"/>
                <a:cs typeface="Arial" charset="0"/>
              </a:rPr>
              <a:t>Magistrát města Ústí nad Labem</a:t>
            </a:r>
          </a:p>
        </p:txBody>
      </p:sp>
      <p:sp>
        <p:nvSpPr>
          <p:cNvPr id="7173" name="Nadpis 1"/>
          <p:cNvSpPr>
            <a:spLocks noGrp="1"/>
          </p:cNvSpPr>
          <p:nvPr>
            <p:ph type="ctrTitle"/>
          </p:nvPr>
        </p:nvSpPr>
        <p:spPr>
          <a:xfrm>
            <a:off x="627063" y="1412875"/>
            <a:ext cx="7772400" cy="3098800"/>
          </a:xfrm>
        </p:spPr>
        <p:txBody>
          <a:bodyPr/>
          <a:lstStyle/>
          <a:p>
            <a:pPr algn="l"/>
            <a:r>
              <a:rPr lang="cs-CZ" altLang="cs-CZ" sz="3600" b="1" smtClean="0">
                <a:solidFill>
                  <a:srgbClr val="0E4C85"/>
                </a:solidFill>
              </a:rPr>
              <a:t/>
            </a:r>
            <a:br>
              <a:rPr lang="cs-CZ" altLang="cs-CZ" sz="3600" b="1" smtClean="0">
                <a:solidFill>
                  <a:srgbClr val="0E4C85"/>
                </a:solidFill>
              </a:rPr>
            </a:br>
            <a:r>
              <a:rPr lang="cs-CZ" altLang="cs-CZ" sz="3600" b="1" smtClean="0">
                <a:solidFill>
                  <a:srgbClr val="0E4C85"/>
                </a:solidFill>
              </a:rPr>
              <a:t>Představení plánu udržitelné městské mobility (PUMM)</a:t>
            </a:r>
            <a:br>
              <a:rPr lang="cs-CZ" altLang="cs-CZ" sz="3600" b="1" smtClean="0">
                <a:solidFill>
                  <a:srgbClr val="0E4C85"/>
                </a:solidFill>
              </a:rPr>
            </a:br>
            <a:r>
              <a:rPr lang="cs-CZ" altLang="cs-CZ" sz="2000" b="1" smtClean="0">
                <a:solidFill>
                  <a:srgbClr val="0E4C85"/>
                </a:solidFill>
              </a:rPr>
              <a:t>SUMP (Sustainable Urban Mobility Plan)</a:t>
            </a:r>
          </a:p>
        </p:txBody>
      </p:sp>
      <p:pic>
        <p:nvPicPr>
          <p:cNvPr id="7174" name="obrázek 3" descr="logo_mes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1638"/>
            <a:ext cx="1258887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Logo DH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01638"/>
            <a:ext cx="1906587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>
              <a:defRPr/>
            </a:pPr>
            <a:r>
              <a:rPr lang="cs-CZ" altLang="cs-CZ" sz="1400" dirty="0" smtClean="0">
                <a:solidFill>
                  <a:schemeClr val="bg1">
                    <a:lumMod val="65000"/>
                  </a:schemeClr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ovéPole 1"/>
          <p:cNvSpPr txBox="1">
            <a:spLocks noChangeArrowheads="1"/>
          </p:cNvSpPr>
          <p:nvPr/>
        </p:nvSpPr>
        <p:spPr bwMode="auto">
          <a:xfrm>
            <a:off x="684213" y="1484313"/>
            <a:ext cx="77041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12763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cs-CZ" altLang="cs-CZ" sz="2000"/>
              <a:t>Hlavní zjištění dopravních dat	           dělba přepravní práce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cs-CZ" altLang="cs-CZ" sz="200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Sociodopravní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 průzkumy</a:t>
            </a:r>
            <a:endParaRPr lang="cs-CZ" sz="2800" dirty="0"/>
          </a:p>
        </p:txBody>
      </p:sp>
      <p:sp>
        <p:nvSpPr>
          <p:cNvPr id="35844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sp>
        <p:nvSpPr>
          <p:cNvPr id="35845" name="Right Arrow 8"/>
          <p:cNvSpPr>
            <a:spLocks noChangeArrowheads="1"/>
          </p:cNvSpPr>
          <p:nvPr/>
        </p:nvSpPr>
        <p:spPr bwMode="auto">
          <a:xfrm>
            <a:off x="4535488" y="1598613"/>
            <a:ext cx="288925" cy="1444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FFFFFF"/>
              </a:solidFill>
            </a:endParaRPr>
          </a:p>
        </p:txBody>
      </p:sp>
      <p:pic>
        <p:nvPicPr>
          <p:cNvPr id="358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8" y="2166938"/>
            <a:ext cx="5368925" cy="33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ovéPole 1"/>
          <p:cNvSpPr txBox="1">
            <a:spLocks noChangeArrowheads="1"/>
          </p:cNvSpPr>
          <p:nvPr/>
        </p:nvSpPr>
        <p:spPr bwMode="auto">
          <a:xfrm>
            <a:off x="684213" y="1484313"/>
            <a:ext cx="77041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12763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cs-CZ" altLang="cs-CZ" sz="2000"/>
              <a:t>DĚLBA PŘEPRAVNÍ PRÁCE - srovnání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cs-CZ" altLang="cs-CZ" sz="200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Sociodopravní</a:t>
            </a: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 průzkumy</a:t>
            </a:r>
            <a:endParaRPr lang="cs-CZ" sz="2800" dirty="0"/>
          </a:p>
        </p:txBody>
      </p:sp>
      <p:sp>
        <p:nvSpPr>
          <p:cNvPr id="36868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989138"/>
            <a:ext cx="6710363" cy="390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/>
          </p:cNvSpPr>
          <p:nvPr/>
        </p:nvSpPr>
        <p:spPr bwMode="auto">
          <a:xfrm>
            <a:off x="650875" y="2179638"/>
            <a:ext cx="625792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>
                <a:solidFill>
                  <a:srgbClr val="0E4C85"/>
                </a:solidFill>
                <a:latin typeface="Myriad Pro" pitchFamily="34" charset="0"/>
              </a:rPr>
              <a:t>Děkujeme vám za pozornost.</a:t>
            </a:r>
          </a:p>
        </p:txBody>
      </p:sp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669925" y="3429000"/>
            <a:ext cx="360045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solidFill>
                <a:srgbClr val="2A79BD"/>
              </a:solidFill>
              <a:latin typeface="Myriad Pro" pitchFamily="34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Tomáš Kučera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 typeface="Arial" charset="0"/>
              <a:buNone/>
              <a:tabLst/>
              <a:defRPr/>
            </a:pPr>
            <a:r>
              <a:rPr lang="cs-CZ" altLang="cs-CZ" sz="2000" dirty="0" smtClean="0">
                <a:solidFill>
                  <a:srgbClr val="484C4C"/>
                </a:solidFill>
                <a:latin typeface="Calibri"/>
                <a:cs typeface="Arial" charset="0"/>
              </a:rPr>
              <a:t>Pozice: projektový manažer</a:t>
            </a:r>
            <a:endParaRPr lang="cs-CZ" altLang="cs-CZ" sz="2000" dirty="0">
              <a:solidFill>
                <a:srgbClr val="484C4C"/>
              </a:solidFill>
              <a:latin typeface="Calibri"/>
              <a:cs typeface="Arial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tabLst/>
              <a:defRPr/>
            </a:pPr>
            <a:r>
              <a:rPr lang="cs-CZ" altLang="cs-CZ" sz="1600" dirty="0" smtClean="0">
                <a:solidFill>
                  <a:srgbClr val="484C4C"/>
                </a:solidFill>
                <a:latin typeface="Calibri"/>
                <a:cs typeface="Arial" charset="0"/>
              </a:rPr>
              <a:t>E-mail: tomas.kucera@rhdhv.com</a:t>
            </a:r>
            <a:endParaRPr lang="cs-CZ" altLang="cs-CZ" sz="1600" dirty="0">
              <a:solidFill>
                <a:srgbClr val="484C4C"/>
              </a:solidFill>
              <a:latin typeface="Calibri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solidFill>
                <a:srgbClr val="297DC1"/>
              </a:solidFill>
              <a:latin typeface="+mn-lt"/>
              <a:cs typeface="Arial" charset="0"/>
            </a:endParaRP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669925" y="5084763"/>
            <a:ext cx="5197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err="1" smtClean="0">
                <a:solidFill>
                  <a:srgbClr val="484C4C"/>
                </a:solidFill>
                <a:latin typeface="+mn-lt"/>
                <a:cs typeface="Arial" charset="0"/>
              </a:rPr>
              <a:t>HaskoningDHV</a:t>
            </a:r>
            <a:r>
              <a:rPr lang="cs-CZ" altLang="cs-CZ" sz="1600" b="1" dirty="0" smtClean="0">
                <a:solidFill>
                  <a:srgbClr val="484C4C"/>
                </a:solidFill>
                <a:latin typeface="+mn-lt"/>
                <a:cs typeface="Arial" charset="0"/>
              </a:rPr>
              <a:t> Czech Republic, spol. s r.o.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sz="1600" dirty="0" smtClean="0"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1600" dirty="0">
                <a:cs typeface="Arial" charset="0"/>
              </a:rPr>
              <a:t>Sokolovská 100/94, 186 00 Praha </a:t>
            </a:r>
            <a:r>
              <a:rPr lang="cs-CZ" sz="1600" dirty="0" smtClean="0">
                <a:cs typeface="Arial" charset="0"/>
              </a:rPr>
              <a:t>8-Karlín</a:t>
            </a:r>
            <a:endParaRPr lang="cs-CZ" altLang="cs-CZ" sz="1600" b="1" dirty="0" smtClean="0">
              <a:solidFill>
                <a:srgbClr val="484C4C"/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solidFill>
                <a:srgbClr val="484C4C"/>
              </a:solidFill>
              <a:latin typeface="+mn-lt"/>
              <a:cs typeface="Arial" charset="0"/>
            </a:endParaRPr>
          </a:p>
        </p:txBody>
      </p:sp>
      <p:pic>
        <p:nvPicPr>
          <p:cNvPr id="37893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692150"/>
            <a:ext cx="33448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obrázek 3" descr="logo_mes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660400"/>
            <a:ext cx="13684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8" descr="Logo DH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00" y="765175"/>
            <a:ext cx="21637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5243513" y="3459163"/>
            <a:ext cx="3328987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solidFill>
                <a:srgbClr val="2A79BD"/>
              </a:solidFill>
              <a:latin typeface="Myriad Pro" pitchFamily="34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Ing. Martin Zachariáš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 typeface="Arial" charset="0"/>
              <a:buNone/>
              <a:tabLst/>
              <a:defRPr/>
            </a:pPr>
            <a:r>
              <a:rPr lang="cs-CZ" altLang="cs-CZ" sz="2000" dirty="0">
                <a:solidFill>
                  <a:srgbClr val="484C4C"/>
                </a:solidFill>
                <a:latin typeface="Calibri"/>
                <a:cs typeface="Arial" charset="0"/>
              </a:rPr>
              <a:t>Pozice</a:t>
            </a:r>
            <a:r>
              <a:rPr lang="cs-CZ" altLang="cs-CZ" sz="2000" dirty="0" smtClean="0">
                <a:solidFill>
                  <a:srgbClr val="484C4C"/>
                </a:solidFill>
                <a:latin typeface="Calibri"/>
                <a:cs typeface="Arial" charset="0"/>
              </a:rPr>
              <a:t>: projektový konzultant </a:t>
            </a:r>
            <a:endParaRPr lang="cs-CZ" altLang="cs-CZ" sz="2000" dirty="0">
              <a:solidFill>
                <a:srgbClr val="484C4C"/>
              </a:solidFill>
              <a:latin typeface="Calibri"/>
              <a:cs typeface="Arial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tabLst/>
              <a:defRPr/>
            </a:pPr>
            <a:r>
              <a:rPr lang="cs-CZ" altLang="cs-CZ" sz="1600" dirty="0">
                <a:solidFill>
                  <a:srgbClr val="484C4C"/>
                </a:solidFill>
                <a:latin typeface="Calibri"/>
                <a:cs typeface="Arial" charset="0"/>
              </a:rPr>
              <a:t>E-mail</a:t>
            </a:r>
            <a:r>
              <a:rPr lang="cs-CZ" altLang="cs-CZ" sz="1600" dirty="0" smtClean="0">
                <a:solidFill>
                  <a:srgbClr val="484C4C"/>
                </a:solidFill>
                <a:latin typeface="Calibri"/>
                <a:cs typeface="Arial" charset="0"/>
              </a:rPr>
              <a:t>: martin.zacharias@rhdhv.com</a:t>
            </a:r>
            <a:endParaRPr lang="cs-CZ" altLang="cs-CZ" sz="1600" dirty="0">
              <a:solidFill>
                <a:srgbClr val="484C4C"/>
              </a:solidFill>
              <a:latin typeface="Calibri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solidFill>
                <a:srgbClr val="297DC1"/>
              </a:solidFill>
              <a:latin typeface="+mn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2"/>
          <p:cNvSpPr>
            <a:spLocks noGrp="1"/>
          </p:cNvSpPr>
          <p:nvPr>
            <p:ph idx="1"/>
          </p:nvPr>
        </p:nvSpPr>
        <p:spPr>
          <a:xfrm>
            <a:off x="669925" y="1628775"/>
            <a:ext cx="7848600" cy="1655763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cs-CZ" altLang="cs-CZ" sz="2000" i="1" smtClean="0"/>
              <a:t>„Plán udržitelné městské mobility je strategickým plánem, který je vytvořen k uspokojení potřeb mobility lidí a podniků ve městech a jejich okolí a k zajištění lepší kvality života. Je postaven na stávající praxi a bere náležitě v úvahu integrační, participační a hodnotící principy.“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s-CZ" altLang="cs-CZ" sz="2000" smtClean="0"/>
          </a:p>
        </p:txBody>
      </p:sp>
      <p:sp>
        <p:nvSpPr>
          <p:cNvPr id="9219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Co je PUMM</a:t>
            </a:r>
            <a:endParaRPr lang="cs-CZ" sz="2800" dirty="0"/>
          </a:p>
        </p:txBody>
      </p:sp>
      <p:sp>
        <p:nvSpPr>
          <p:cNvPr id="9221" name="Zástupný symbol pro obsah 2"/>
          <p:cNvSpPr txBox="1">
            <a:spLocks/>
          </p:cNvSpPr>
          <p:nvPr/>
        </p:nvSpPr>
        <p:spPr bwMode="auto">
          <a:xfrm>
            <a:off x="949325" y="3213100"/>
            <a:ext cx="7159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cs-CZ" altLang="cs-CZ" sz="2000"/>
              <a:t>PUMM je dlouhodobý strategický dokument</a:t>
            </a:r>
            <a:r>
              <a:rPr lang="cs-CZ" altLang="cs-CZ" sz="240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7" name="Obrázok 4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645024"/>
            <a:ext cx="3485055" cy="2265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sah 2"/>
          <p:cNvSpPr>
            <a:spLocks noGrp="1"/>
          </p:cNvSpPr>
          <p:nvPr>
            <p:ph idx="1"/>
          </p:nvPr>
        </p:nvSpPr>
        <p:spPr>
          <a:xfrm>
            <a:off x="611188" y="1700213"/>
            <a:ext cx="8004175" cy="3775075"/>
          </a:xfrm>
        </p:spPr>
        <p:txBody>
          <a:bodyPr/>
          <a:lstStyle/>
          <a:p>
            <a:pPr algn="just">
              <a:buFont typeface="Arial" charset="0"/>
              <a:buChar char="•"/>
              <a:defRPr/>
            </a:pPr>
            <a:r>
              <a:rPr lang="cs-CZ" altLang="cs-CZ" sz="2000" dirty="0" smtClean="0"/>
              <a:t>nastavení trvale udržitelného dopravního systému, </a:t>
            </a:r>
          </a:p>
          <a:p>
            <a:pPr algn="just">
              <a:buFont typeface="Arial" charset="0"/>
              <a:buChar char="•"/>
              <a:defRPr/>
            </a:pPr>
            <a:r>
              <a:rPr lang="cs-CZ" altLang="cs-CZ" sz="2000" dirty="0" smtClean="0"/>
              <a:t>zvýšení dopravní bezpečnosti a ochrany obyvatel, </a:t>
            </a:r>
          </a:p>
          <a:p>
            <a:pPr algn="just">
              <a:buFont typeface="Arial" charset="0"/>
              <a:buChar char="•"/>
              <a:defRPr/>
            </a:pPr>
            <a:r>
              <a:rPr lang="cs-CZ" altLang="cs-CZ" sz="2000" dirty="0" smtClean="0"/>
              <a:t>vytvoření bezpečného a zdravého veřejného prostoru, </a:t>
            </a:r>
          </a:p>
          <a:p>
            <a:pPr algn="just">
              <a:buFont typeface="Arial" charset="0"/>
              <a:buChar char="•"/>
              <a:defRPr/>
            </a:pPr>
            <a:r>
              <a:rPr lang="cs-CZ" altLang="cs-CZ" sz="2000" dirty="0" smtClean="0"/>
              <a:t>zvýšení kvality života obyvatel, </a:t>
            </a:r>
          </a:p>
          <a:p>
            <a:pPr algn="just">
              <a:buFont typeface="Arial" charset="0"/>
              <a:buChar char="•"/>
              <a:defRPr/>
            </a:pPr>
            <a:r>
              <a:rPr lang="cs-CZ" altLang="cs-CZ" sz="2000" dirty="0" smtClean="0"/>
              <a:t>cílené ovlivňování dopravního chování obyvatel města s důrazem na změnu dělby přepravní práce ve prospěch udržitelných forem dopravy.</a:t>
            </a:r>
          </a:p>
          <a:p>
            <a:pPr algn="just">
              <a:buFont typeface="Arial" charset="0"/>
              <a:buChar char="•"/>
              <a:defRPr/>
            </a:pPr>
            <a:endParaRPr lang="cs-CZ" altLang="cs-CZ" sz="2000" dirty="0"/>
          </a:p>
          <a:p>
            <a:pPr marL="0" indent="0">
              <a:buFont typeface="Arial" charset="0"/>
              <a:buNone/>
              <a:defRPr/>
            </a:pPr>
            <a:endParaRPr lang="cs-CZ" altLang="cs-CZ" sz="2000" dirty="0" smtClean="0"/>
          </a:p>
          <a:p>
            <a:pPr marL="0" indent="0">
              <a:buFont typeface="Arial" charset="0"/>
              <a:buNone/>
              <a:defRPr/>
            </a:pPr>
            <a:endParaRPr lang="cs-CZ" altLang="cs-CZ" sz="2000" dirty="0" smtClean="0"/>
          </a:p>
        </p:txBody>
      </p:sp>
      <p:sp>
        <p:nvSpPr>
          <p:cNvPr id="10243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Primární cíle zpracování PUMM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/>
            </a:r>
            <a:b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</a:b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Varianta zpracování</a:t>
            </a:r>
            <a:b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</a:br>
            <a:endParaRPr lang="cs-CZ" sz="2800" dirty="0"/>
          </a:p>
        </p:txBody>
      </p:sp>
      <p:sp>
        <p:nvSpPr>
          <p:cNvPr id="7" name="Obrazec 6"/>
          <p:cNvSpPr/>
          <p:nvPr/>
        </p:nvSpPr>
        <p:spPr>
          <a:xfrm rot="3998233">
            <a:off x="3783013" y="2147888"/>
            <a:ext cx="3192462" cy="2106612"/>
          </a:xfrm>
          <a:prstGeom prst="swooshArrow">
            <a:avLst>
              <a:gd name="adj1" fmla="val 16310"/>
              <a:gd name="adj2" fmla="val 31370"/>
            </a:avLst>
          </a:prstGeom>
          <a:solidFill>
            <a:srgbClr val="F3742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269" name="Obdélník 1"/>
          <p:cNvSpPr>
            <a:spLocks noChangeArrowheads="1"/>
          </p:cNvSpPr>
          <p:nvPr/>
        </p:nvSpPr>
        <p:spPr bwMode="auto">
          <a:xfrm>
            <a:off x="6156325" y="2657475"/>
            <a:ext cx="2422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/>
              <a:t>SUMP (zbytková část)</a:t>
            </a:r>
          </a:p>
        </p:txBody>
      </p:sp>
      <p:grpSp>
        <p:nvGrpSpPr>
          <p:cNvPr id="11270" name="Skupina 10"/>
          <p:cNvGrpSpPr>
            <a:grpSpLocks/>
          </p:cNvGrpSpPr>
          <p:nvPr/>
        </p:nvGrpSpPr>
        <p:grpSpPr bwMode="auto">
          <a:xfrm>
            <a:off x="4932363" y="4554538"/>
            <a:ext cx="2986087" cy="700087"/>
            <a:chOff x="4737719" y="3379089"/>
            <a:chExt cx="2985922" cy="699250"/>
          </a:xfrm>
        </p:grpSpPr>
        <p:sp>
          <p:nvSpPr>
            <p:cNvPr id="12" name="Obdélník 11"/>
            <p:cNvSpPr/>
            <p:nvPr/>
          </p:nvSpPr>
          <p:spPr>
            <a:xfrm>
              <a:off x="4737719" y="3379089"/>
              <a:ext cx="2212853" cy="64375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Obdélník 12"/>
            <p:cNvSpPr/>
            <p:nvPr/>
          </p:nvSpPr>
          <p:spPr>
            <a:xfrm>
              <a:off x="5511143" y="3434703"/>
              <a:ext cx="2212498" cy="6436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30480" tIns="30480" rIns="30480" bIns="30480" spcCol="1270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cs-CZ" sz="2000" dirty="0">
                  <a:ln w="18415" cmpd="sng">
                    <a:solidFill>
                      <a:schemeClr val="tx1"/>
                    </a:solidFill>
                    <a:prstDash val="solid"/>
                  </a:ln>
                  <a:solidFill>
                    <a:srgbClr val="002060"/>
                  </a:solidFill>
                </a:rPr>
                <a:t>SUMP (PUMM)</a:t>
              </a:r>
              <a:endParaRPr lang="cs-CZ" sz="2000" dirty="0">
                <a:solidFill>
                  <a:srgbClr val="002060"/>
                </a:solidFill>
              </a:endParaRPr>
            </a:p>
          </p:txBody>
        </p:sp>
      </p:grpSp>
      <p:sp>
        <p:nvSpPr>
          <p:cNvPr id="3" name="Obdélník 2"/>
          <p:cNvSpPr/>
          <p:nvPr/>
        </p:nvSpPr>
        <p:spPr>
          <a:xfrm>
            <a:off x="3779912" y="1624223"/>
            <a:ext cx="8066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2000" dirty="0">
                <a:solidFill>
                  <a:srgbClr val="002060"/>
                </a:solidFill>
                <a:cs typeface="Arial" charset="0"/>
              </a:rPr>
              <a:t>SUMF</a:t>
            </a:r>
            <a:endParaRPr lang="cs-CZ" sz="20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1272" name="TextovéPole 14"/>
          <p:cNvSpPr txBox="1">
            <a:spLocks noChangeArrowheads="1"/>
          </p:cNvSpPr>
          <p:nvPr/>
        </p:nvSpPr>
        <p:spPr bwMode="auto">
          <a:xfrm>
            <a:off x="692150" y="1995488"/>
            <a:ext cx="28273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1600" dirty="0"/>
              <a:t>Povinnost pro čerpání EU </a:t>
            </a:r>
            <a:r>
              <a:rPr lang="cs-CZ" altLang="cs-CZ" sz="1600" dirty="0" smtClean="0"/>
              <a:t>fondů </a:t>
            </a:r>
            <a:endParaRPr lang="cs-CZ" altLang="cs-CZ" sz="1600" dirty="0"/>
          </a:p>
        </p:txBody>
      </p:sp>
      <p:sp>
        <p:nvSpPr>
          <p:cNvPr id="11273" name="TextovéPole 15"/>
          <p:cNvSpPr txBox="1">
            <a:spLocks noChangeArrowheads="1"/>
          </p:cNvSpPr>
          <p:nvPr/>
        </p:nvSpPr>
        <p:spPr bwMode="auto">
          <a:xfrm>
            <a:off x="2800350" y="4311650"/>
            <a:ext cx="282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1600"/>
              <a:t>Povinnost pro čerpání EU fondů od r. 2021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obsah 2"/>
          <p:cNvSpPr>
            <a:spLocks noGrp="1"/>
          </p:cNvSpPr>
          <p:nvPr>
            <p:ph idx="1"/>
          </p:nvPr>
        </p:nvSpPr>
        <p:spPr>
          <a:xfrm>
            <a:off x="395536" y="1476896"/>
            <a:ext cx="4320480" cy="2528168"/>
          </a:xfrm>
        </p:spPr>
        <p:txBody>
          <a:bodyPr/>
          <a:lstStyle/>
          <a:p>
            <a:r>
              <a:rPr lang="cs-CZ" altLang="cs-CZ" sz="1600" dirty="0" smtClean="0"/>
              <a:t>Řídící skupina</a:t>
            </a:r>
          </a:p>
          <a:p>
            <a:pPr marL="0" indent="0">
              <a:buNone/>
            </a:pPr>
            <a:endParaRPr lang="cs-CZ" altLang="cs-CZ" sz="1600" dirty="0" smtClean="0"/>
          </a:p>
          <a:p>
            <a:r>
              <a:rPr lang="cs-CZ" altLang="cs-CZ" sz="1600" dirty="0" err="1" smtClean="0"/>
              <a:t>HaskoningDHV</a:t>
            </a:r>
            <a:r>
              <a:rPr lang="cs-CZ" altLang="cs-CZ" sz="1600" dirty="0" smtClean="0"/>
              <a:t> Czech Republic, spol. s r. o.</a:t>
            </a:r>
          </a:p>
          <a:p>
            <a:r>
              <a:rPr lang="cs-CZ" altLang="cs-CZ" sz="1600" dirty="0" smtClean="0"/>
              <a:t>Centrum dopravního výzkumu, v. v. i.</a:t>
            </a:r>
          </a:p>
        </p:txBody>
      </p:sp>
      <p:sp>
        <p:nvSpPr>
          <p:cNvPr id="12291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cs-CZ" altLang="cs-CZ" sz="1400">
                <a:solidFill>
                  <a:schemeClr val="bg1"/>
                </a:solidFill>
              </a:rPr>
              <a:t>Informační středisko, Mírové nám. 1/1, Ústí nad Labem, 30. 1. 2019</a:t>
            </a:r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59712" cy="850900"/>
          </a:xfrm>
        </p:spPr>
        <p:txBody>
          <a:bodyPr/>
          <a:lstStyle/>
          <a:p>
            <a:pPr algn="l">
              <a:defRPr/>
            </a:pPr>
            <a:r>
              <a:rPr lang="cs-CZ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Realizační struktura</a:t>
            </a:r>
            <a:endParaRPr lang="cs-CZ" sz="28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76141221"/>
              </p:ext>
            </p:extLst>
          </p:nvPr>
        </p:nvGraphicFramePr>
        <p:xfrm>
          <a:off x="2987824" y="1476896"/>
          <a:ext cx="6072336" cy="3616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/>
          </p:cNvSpPr>
          <p:nvPr/>
        </p:nvSpPr>
        <p:spPr bwMode="auto">
          <a:xfrm>
            <a:off x="650875" y="2179638"/>
            <a:ext cx="625792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>
                <a:solidFill>
                  <a:srgbClr val="0E4C85"/>
                </a:solidFill>
                <a:latin typeface="Myriad Pro" pitchFamily="34" charset="0"/>
              </a:rPr>
              <a:t>Děkujeme vám za pozornost.</a:t>
            </a:r>
          </a:p>
        </p:txBody>
      </p:sp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669925" y="3429000"/>
            <a:ext cx="3600450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solidFill>
                <a:srgbClr val="2A79BD"/>
              </a:solidFill>
              <a:latin typeface="Myriad Pro" pitchFamily="34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Mgr. Jan Husák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cs-CZ" sz="2000" dirty="0">
                <a:solidFill>
                  <a:srgbClr val="484C4C"/>
                </a:solidFill>
                <a:cs typeface="Arial" charset="0"/>
              </a:rPr>
              <a:t>Vedoucí oddělení koncepcí</a:t>
            </a:r>
            <a:endParaRPr lang="cs-CZ" altLang="cs-CZ" sz="2000" dirty="0" smtClean="0">
              <a:solidFill>
                <a:srgbClr val="484C4C"/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cs-CZ" altLang="cs-CZ" sz="1600" dirty="0" smtClean="0">
                <a:solidFill>
                  <a:srgbClr val="484C4C"/>
                </a:solidFill>
                <a:latin typeface="+mn-lt"/>
                <a:cs typeface="Arial" charset="0"/>
              </a:rPr>
              <a:t>jan.husak@mag-ul.cz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669925" y="5084763"/>
            <a:ext cx="5197475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>
                <a:solidFill>
                  <a:srgbClr val="484C4C"/>
                </a:solidFill>
                <a:latin typeface="+mn-lt"/>
                <a:cs typeface="Arial" charset="0"/>
              </a:rPr>
              <a:t>Magistrát města Ústí nad Labem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1600" dirty="0">
                <a:cs typeface="Arial" charset="0"/>
              </a:rPr>
              <a:t>Odbor strategického </a:t>
            </a:r>
            <a:r>
              <a:rPr lang="cs-CZ" sz="1600" dirty="0" smtClean="0">
                <a:cs typeface="Arial" charset="0"/>
              </a:rPr>
              <a:t>rozvoje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sz="1600" dirty="0" smtClean="0"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1600" dirty="0">
                <a:cs typeface="Arial" charset="0"/>
              </a:rPr>
              <a:t>Velká hradební 2336/8, 401 00 Ústí nad Labem-město</a:t>
            </a:r>
            <a:endParaRPr lang="cs-CZ" altLang="cs-CZ" sz="1600" b="1" dirty="0" smtClean="0">
              <a:solidFill>
                <a:srgbClr val="484C4C"/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solidFill>
                <a:srgbClr val="484C4C"/>
              </a:solidFill>
              <a:latin typeface="+mn-lt"/>
              <a:cs typeface="Arial" charset="0"/>
            </a:endParaRPr>
          </a:p>
        </p:txBody>
      </p:sp>
      <p:pic>
        <p:nvPicPr>
          <p:cNvPr id="13317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692150"/>
            <a:ext cx="33448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obrázek 3" descr="logo_mes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660400"/>
            <a:ext cx="13684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8" descr="Logo DH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00" y="765175"/>
            <a:ext cx="21637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5243513" y="3459163"/>
            <a:ext cx="3328987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solidFill>
                <a:srgbClr val="2A79BD"/>
              </a:solidFill>
              <a:latin typeface="Myriad Pro" pitchFamily="34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Ing. Andrea Ryvolová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cs-CZ" sz="2000" dirty="0">
                <a:solidFill>
                  <a:srgbClr val="484C4C"/>
                </a:solidFill>
                <a:cs typeface="Arial" charset="0"/>
              </a:rPr>
              <a:t>Referentka oddělení koncepcí</a:t>
            </a:r>
            <a:endParaRPr lang="cs-CZ" altLang="cs-CZ" sz="2000" dirty="0" smtClean="0">
              <a:solidFill>
                <a:srgbClr val="484C4C"/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cs-CZ" altLang="cs-CZ" sz="1600" dirty="0" smtClean="0">
                <a:solidFill>
                  <a:srgbClr val="484C4C"/>
                </a:solidFill>
                <a:latin typeface="+mn-lt"/>
                <a:cs typeface="Arial" charset="0"/>
              </a:rPr>
              <a:t>andrea.ryvolova@mag-ul.cz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1979613" y="4630738"/>
            <a:ext cx="5832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>
              <a:solidFill>
                <a:srgbClr val="2A79BD"/>
              </a:solidFill>
              <a:latin typeface="Myriad Pro" pitchFamily="34" charset="0"/>
            </a:endParaRPr>
          </a:p>
        </p:txBody>
      </p:sp>
      <p:pic>
        <p:nvPicPr>
          <p:cNvPr id="14339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401638"/>
            <a:ext cx="27051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7"/>
          <p:cNvSpPr txBox="1">
            <a:spLocks noChangeArrowheads="1"/>
          </p:cNvSpPr>
          <p:nvPr/>
        </p:nvSpPr>
        <p:spPr bwMode="auto">
          <a:xfrm>
            <a:off x="587375" y="4941888"/>
            <a:ext cx="592931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Mgr. Michal </a:t>
            </a:r>
            <a:r>
              <a:rPr lang="cs-CZ" altLang="cs-CZ" sz="2400" dirty="0" err="1" smtClean="0">
                <a:solidFill>
                  <a:srgbClr val="297DC1"/>
                </a:solidFill>
                <a:latin typeface="+mn-lt"/>
                <a:cs typeface="Arial" charset="0"/>
              </a:rPr>
              <a:t>Bajgart</a:t>
            </a:r>
            <a:r>
              <a:rPr lang="cs-CZ" altLang="cs-CZ" sz="2400" dirty="0" smtClean="0">
                <a:solidFill>
                  <a:srgbClr val="297DC1"/>
                </a:solidFill>
                <a:latin typeface="+mn-lt"/>
                <a:cs typeface="Arial" charset="0"/>
              </a:rPr>
              <a:t>, Mgr. Alena Klímová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2000" dirty="0" smtClean="0">
                <a:solidFill>
                  <a:srgbClr val="484C4C"/>
                </a:solidFill>
                <a:latin typeface="+mn-lt"/>
                <a:cs typeface="Arial" charset="0"/>
              </a:rPr>
              <a:t>Centrum dopravního výzkumu, v. v. i.</a:t>
            </a:r>
          </a:p>
        </p:txBody>
      </p:sp>
      <p:sp>
        <p:nvSpPr>
          <p:cNvPr id="14341" name="Nadpis 1"/>
          <p:cNvSpPr>
            <a:spLocks noGrp="1"/>
          </p:cNvSpPr>
          <p:nvPr>
            <p:ph type="ctrTitle"/>
          </p:nvPr>
        </p:nvSpPr>
        <p:spPr>
          <a:xfrm>
            <a:off x="627063" y="1412875"/>
            <a:ext cx="7772400" cy="3098800"/>
          </a:xfrm>
        </p:spPr>
        <p:txBody>
          <a:bodyPr/>
          <a:lstStyle/>
          <a:p>
            <a:pPr algn="l"/>
            <a:r>
              <a:rPr lang="cs-CZ" altLang="cs-CZ" sz="3600" b="1" smtClean="0">
                <a:solidFill>
                  <a:srgbClr val="0E4C85"/>
                </a:solidFill>
              </a:rPr>
              <a:t>Komunikační a participační aktivity</a:t>
            </a:r>
          </a:p>
        </p:txBody>
      </p:sp>
      <p:pic>
        <p:nvPicPr>
          <p:cNvPr id="14342" name="obrázek 3" descr="logo_mes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1638"/>
            <a:ext cx="1258887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Logo DH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01638"/>
            <a:ext cx="1906587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3"/>
          <p:cNvSpPr>
            <a:spLocks noChangeArrowheads="1"/>
          </p:cNvSpPr>
          <p:nvPr/>
        </p:nvSpPr>
        <p:spPr bwMode="auto">
          <a:xfrm>
            <a:off x="0" y="6334125"/>
            <a:ext cx="673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>
              <a:defRPr/>
            </a:pPr>
            <a:r>
              <a:rPr lang="cs-CZ" altLang="cs-CZ" sz="1400" dirty="0" smtClean="0">
                <a:solidFill>
                  <a:schemeClr val="bg1">
                    <a:lumMod val="65000"/>
                  </a:schemeClr>
                </a:solidFill>
              </a:rPr>
              <a:t>Informační středisko, Mírové nám. 1/1, Ústí nad Labem, 30. 1.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8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4615</TotalTime>
  <Words>1600</Words>
  <Application>Microsoft Office PowerPoint</Application>
  <PresentationFormat>Předvádění na obrazovce (4:3)</PresentationFormat>
  <Paragraphs>308</Paragraphs>
  <Slides>32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6" baseType="lpstr">
      <vt:lpstr>Arial</vt:lpstr>
      <vt:lpstr>Calibri</vt:lpstr>
      <vt:lpstr>Myriad Pro</vt:lpstr>
      <vt:lpstr>Motiv systému Office</vt:lpstr>
      <vt:lpstr> Plán udržitelné městské mobility Ústí nad Labem  </vt:lpstr>
      <vt:lpstr>Program setkání</vt:lpstr>
      <vt:lpstr> Představení plánu udržitelné městské mobility (PUMM) SUMP (Sustainable Urban Mobility Plan)</vt:lpstr>
      <vt:lpstr>Co je PUMM</vt:lpstr>
      <vt:lpstr>Primární cíle zpracování PUMM</vt:lpstr>
      <vt:lpstr> Varianta zpracování </vt:lpstr>
      <vt:lpstr>Realizační struktura</vt:lpstr>
      <vt:lpstr>Prezentace aplikace PowerPoint</vt:lpstr>
      <vt:lpstr>Komunikační a participační aktivity</vt:lpstr>
      <vt:lpstr>Jak komunikace probíhá?</vt:lpstr>
      <vt:lpstr>Webové stránky PUMM Ústí nad Labem</vt:lpstr>
      <vt:lpstr>Seznámení se s projektem</vt:lpstr>
      <vt:lpstr>Harmonogram přípravy PUMM</vt:lpstr>
      <vt:lpstr>Možnosti zapojení se</vt:lpstr>
      <vt:lpstr>Aktuality a dokumenty ke stažení</vt:lpstr>
      <vt:lpstr>Informace na Facebooku</vt:lpstr>
      <vt:lpstr>Jak se zapojit?</vt:lpstr>
      <vt:lpstr>Jaký by měl mít PUMM Ústí nad Labem slogan?</vt:lpstr>
      <vt:lpstr>Prezentace aplikace PowerPoint</vt:lpstr>
      <vt:lpstr>Výstupy a závěry analytické části Plánu udržitelné městské mobility Ústí nad Labem</vt:lpstr>
      <vt:lpstr>Dopravní průzkumy</vt:lpstr>
      <vt:lpstr>Směrový průzkum automobilové dopravy</vt:lpstr>
      <vt:lpstr>Profilový a křižovatkový průzkum automobilové dopravy</vt:lpstr>
      <vt:lpstr>Průzkum statické automobilové dopravy</vt:lpstr>
      <vt:lpstr>Průzkum statické automobilové dopravy</vt:lpstr>
      <vt:lpstr>Průzkum pěší a cyklistické dopravy</vt:lpstr>
      <vt:lpstr>Stávající stav dopravní sítě</vt:lpstr>
      <vt:lpstr>Sociodopravní průzkumy</vt:lpstr>
      <vt:lpstr>Sociodopravní průzkumy</vt:lpstr>
      <vt:lpstr>Sociodopravní průzkumy</vt:lpstr>
      <vt:lpstr>Sociodopravní průzkumy</vt:lpstr>
      <vt:lpstr>Prezentace aplikace PowerPoint</vt:lpstr>
    </vt:vector>
  </TitlesOfParts>
  <Company>ATC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Paulas</dc:creator>
  <cp:lastModifiedBy>Husák Jan, Mgr.</cp:lastModifiedBy>
  <cp:revision>343</cp:revision>
  <cp:lastPrinted>2016-01-19T14:43:33Z</cp:lastPrinted>
  <dcterms:created xsi:type="dcterms:W3CDTF">2011-05-30T06:07:54Z</dcterms:created>
  <dcterms:modified xsi:type="dcterms:W3CDTF">2019-01-30T07:55:17Z</dcterms:modified>
</cp:coreProperties>
</file>