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5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7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5" r:id="rId2"/>
    <p:sldMasterId id="2147483662" r:id="rId3"/>
    <p:sldMasterId id="2147483665" r:id="rId4"/>
    <p:sldMasterId id="2147483668" r:id="rId5"/>
    <p:sldMasterId id="2147483671" r:id="rId6"/>
    <p:sldMasterId id="2147483678" r:id="rId7"/>
    <p:sldMasterId id="2147483685" r:id="rId8"/>
  </p:sldMasterIdLst>
  <p:notesMasterIdLst>
    <p:notesMasterId r:id="rId25"/>
  </p:notesMasterIdLst>
  <p:handoutMasterIdLst>
    <p:handoutMasterId r:id="rId26"/>
  </p:handoutMasterIdLst>
  <p:sldIdLst>
    <p:sldId id="290" r:id="rId9"/>
    <p:sldId id="301" r:id="rId10"/>
    <p:sldId id="291" r:id="rId11"/>
    <p:sldId id="292" r:id="rId12"/>
    <p:sldId id="293" r:id="rId13"/>
    <p:sldId id="295" r:id="rId14"/>
    <p:sldId id="302" r:id="rId15"/>
    <p:sldId id="297" r:id="rId16"/>
    <p:sldId id="298" r:id="rId17"/>
    <p:sldId id="303" r:id="rId18"/>
    <p:sldId id="299" r:id="rId19"/>
    <p:sldId id="304" r:id="rId20"/>
    <p:sldId id="305" r:id="rId21"/>
    <p:sldId id="306" r:id="rId22"/>
    <p:sldId id="307" r:id="rId23"/>
    <p:sldId id="308" r:id="rId24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255"/>
    <a:srgbClr val="239955"/>
    <a:srgbClr val="D6C40F"/>
    <a:srgbClr val="A0930B"/>
    <a:srgbClr val="D4C20F"/>
    <a:srgbClr val="E67E22"/>
    <a:srgbClr val="236AAE"/>
    <a:srgbClr val="BFBFBF"/>
    <a:srgbClr val="5AA3E7"/>
    <a:srgbClr val="196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7" autoAdjust="0"/>
    <p:restoredTop sz="92389" autoAdjust="0"/>
  </p:normalViewPr>
  <p:slideViewPr>
    <p:cSldViewPr snapToGrid="0">
      <p:cViewPr varScale="1">
        <p:scale>
          <a:sx n="107" d="100"/>
          <a:sy n="107" d="100"/>
        </p:scale>
        <p:origin x="834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8.5180548449732049E-3"/>
          <c:w val="0.84151221128919096"/>
          <c:h val="0.4400699176422544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Bez auta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total_chart!$B$2:$O$3</c:f>
              <c:multiLvlStrCache>
                <c:ptCount val="14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</c:lvl>
              </c:multiLvlStrCache>
            </c:multiLvlStrRef>
          </c:cat>
          <c:val>
            <c:numRef>
              <c:f>total_chart!$B$4:$O$4</c:f>
              <c:numCache>
                <c:formatCode>General</c:formatCode>
                <c:ptCount val="14"/>
                <c:pt idx="0" formatCode="0%">
                  <c:v>0.25</c:v>
                </c:pt>
                <c:pt idx="2" formatCode="0%">
                  <c:v>0.41</c:v>
                </c:pt>
                <c:pt idx="3" formatCode="0%">
                  <c:v>0.15</c:v>
                </c:pt>
                <c:pt idx="4" formatCode="0%">
                  <c:v>0.18</c:v>
                </c:pt>
                <c:pt idx="6" formatCode="0%">
                  <c:v>0.71</c:v>
                </c:pt>
                <c:pt idx="7" formatCode="0%">
                  <c:v>0.34472934472934474</c:v>
                </c:pt>
                <c:pt idx="8" formatCode="0%">
                  <c:v>0.11</c:v>
                </c:pt>
                <c:pt idx="9" formatCode="0%">
                  <c:v>0.02</c:v>
                </c:pt>
                <c:pt idx="11" formatCode="0%">
                  <c:v>0.49</c:v>
                </c:pt>
                <c:pt idx="12" formatCode="0%">
                  <c:v>0.24</c:v>
                </c:pt>
                <c:pt idx="13" formatCode="0%">
                  <c:v>0.14000000000000001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85-44F1-B7A8-2D8910543B39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1 auto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4.8654967546910927E-4"/>
                  <c:y val="-5.5779463746533833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fld id="{E62A9717-CC86-44CA-8A00-3C42FCDE0B66}" type="VALUE">
                      <a:rPr lang="en-US" sz="2400"/>
                      <a:pPr>
                        <a:defRPr/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91C2EF"/>
                </a:solidFill>
                <a:ln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C66A-4F54-AC3E-75986F1B51C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8.8110039649517857E-2"/>
                      <c:h val="0.20036716208138766"/>
                    </c:manualLayout>
                  </c15:layout>
                  <c15:dlblFieldTable/>
                  <c15:showDataLabelsRange val="0"/>
                </c:ext>
              </c:extLst>
            </c:dLbl>
            <c:numFmt formatCode="[&gt;0.015]0%;;" sourceLinked="0"/>
            <c:spPr>
              <a:solidFill>
                <a:srgbClr val="91C2EF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total_chart!$B$2:$O$3</c:f>
              <c:multiLvlStrCache>
                <c:ptCount val="14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</c:lvl>
              </c:multiLvlStrCache>
            </c:multiLvlStrRef>
          </c:cat>
          <c:val>
            <c:numRef>
              <c:f>total_chart!$B$5:$O$5</c:f>
              <c:numCache>
                <c:formatCode>General</c:formatCode>
                <c:ptCount val="14"/>
                <c:pt idx="0" formatCode="0%">
                  <c:v>0.56000000000000005</c:v>
                </c:pt>
                <c:pt idx="2" formatCode="0%">
                  <c:v>0.55000000000000004</c:v>
                </c:pt>
                <c:pt idx="3" formatCode="0%">
                  <c:v>0.57999999999999996</c:v>
                </c:pt>
                <c:pt idx="4" formatCode="0%">
                  <c:v>0.56999999999999995</c:v>
                </c:pt>
                <c:pt idx="6" formatCode="0%">
                  <c:v>0.28999999999999998</c:v>
                </c:pt>
                <c:pt idx="7" formatCode="0%">
                  <c:v>0.6</c:v>
                </c:pt>
                <c:pt idx="8" formatCode="0%">
                  <c:v>0.63</c:v>
                </c:pt>
                <c:pt idx="9" formatCode="0%">
                  <c:v>0.47</c:v>
                </c:pt>
                <c:pt idx="11" formatCode="0%">
                  <c:v>0.45</c:v>
                </c:pt>
                <c:pt idx="12" formatCode="0%">
                  <c:v>0.57999999999999996</c:v>
                </c:pt>
                <c:pt idx="13" formatCode="0%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385-44F1-B7A8-2D8910543B39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2 auta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6.1434212428003595E-4"/>
                  <c:y val="1.8693545315212626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fld id="{E54C22EE-04C5-45B4-8742-D413D88991CA}" type="VALUE">
                      <a:rPr lang="en-US" sz="1400"/>
                      <a:pPr>
                        <a:defRPr/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5AA3E7"/>
                </a:solidFill>
                <a:ln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66A-4F54-AC3E-75986F1B51C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5.4236043971437178E-2"/>
                      <c:h val="0.12336856821067028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9"/>
              <c:layout>
                <c:manualLayout>
                  <c:x val="-1.2285875093861183E-3"/>
                  <c:y val="-2.7896322074560218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fld id="{15F87F04-1C7C-44CD-9E4C-818A77696076}" type="VALUE">
                      <a:rPr lang="en-US" sz="2000"/>
                      <a:pPr>
                        <a:defRPr/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5AA3E7"/>
                </a:solidFill>
                <a:ln>
                  <a:noFill/>
                </a:ln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66A-4F54-AC3E-75986F1B51C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7.3134815519362642E-2"/>
                      <c:h val="0.16607307259128692"/>
                    </c:manualLayout>
                  </c15:layout>
                  <c15:dlblFieldTable/>
                  <c15:showDataLabelsRange val="0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total_chart!$B$2:$O$3</c:f>
              <c:multiLvlStrCache>
                <c:ptCount val="14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</c:lvl>
              </c:multiLvlStrCache>
            </c:multiLvlStrRef>
          </c:cat>
          <c:val>
            <c:numRef>
              <c:f>total_chart!$B$6:$O$6</c:f>
              <c:numCache>
                <c:formatCode>General</c:formatCode>
                <c:ptCount val="14"/>
                <c:pt idx="0" formatCode="0%">
                  <c:v>0.17</c:v>
                </c:pt>
                <c:pt idx="2" formatCode="0%">
                  <c:v>0.04</c:v>
                </c:pt>
                <c:pt idx="3" formatCode="0%">
                  <c:v>0.24</c:v>
                </c:pt>
                <c:pt idx="4" formatCode="0%">
                  <c:v>0.22</c:v>
                </c:pt>
                <c:pt idx="6" formatCode="0%">
                  <c:v>0</c:v>
                </c:pt>
                <c:pt idx="7" formatCode="0%">
                  <c:v>0.06</c:v>
                </c:pt>
                <c:pt idx="8" formatCode="0%">
                  <c:v>0.24</c:v>
                </c:pt>
                <c:pt idx="9" formatCode="0%">
                  <c:v>0.43</c:v>
                </c:pt>
                <c:pt idx="11" formatCode="0%">
                  <c:v>0.06</c:v>
                </c:pt>
                <c:pt idx="12" formatCode="0%">
                  <c:v>0.1561822125813449</c:v>
                </c:pt>
                <c:pt idx="13" formatCode="0%">
                  <c:v>0.23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385-44F1-B7A8-2D8910543B39}"/>
            </c:ext>
          </c:extLst>
        </c:ser>
        <c:ser>
          <c:idx val="3"/>
          <c:order val="3"/>
          <c:tx>
            <c:strRef>
              <c:f>total_chart!$A$7</c:f>
              <c:strCache>
                <c:ptCount val="1"/>
                <c:pt idx="0">
                  <c:v>3 či více aut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total_chart!$B$2:$O$3</c:f>
              <c:multiLvlStrCache>
                <c:ptCount val="14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</c:lvl>
              </c:multiLvlStrCache>
            </c:multiLvlStrRef>
          </c:cat>
          <c:val>
            <c:numRef>
              <c:f>total_chart!$B$7:$O$7</c:f>
              <c:numCache>
                <c:formatCode>General</c:formatCode>
                <c:ptCount val="14"/>
                <c:pt idx="0" formatCode="0%">
                  <c:v>0.02</c:v>
                </c:pt>
                <c:pt idx="2" formatCode="0%">
                  <c:v>0</c:v>
                </c:pt>
                <c:pt idx="3" formatCode="0%">
                  <c:v>0.03</c:v>
                </c:pt>
                <c:pt idx="4" formatCode="0%">
                  <c:v>0.03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0.02</c:v>
                </c:pt>
                <c:pt idx="9" formatCode="0%">
                  <c:v>0.08</c:v>
                </c:pt>
                <c:pt idx="11" formatCode="0%">
                  <c:v>0</c:v>
                </c:pt>
                <c:pt idx="12" formatCode="0%">
                  <c:v>2.3861171366594359E-2</c:v>
                </c:pt>
                <c:pt idx="13" formatCode="0%">
                  <c:v>0.03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385-44F1-B7A8-2D8910543B3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1667792"/>
        <c:axId val="301878104"/>
      </c:barChart>
      <c:catAx>
        <c:axId val="1667792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01878104"/>
        <c:crosses val="autoZero"/>
        <c:auto val="1"/>
        <c:lblAlgn val="ctr"/>
        <c:lblOffset val="0"/>
        <c:noMultiLvlLbl val="0"/>
      </c:catAx>
      <c:valAx>
        <c:axId val="301878104"/>
        <c:scaling>
          <c:orientation val="maxMin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1667792"/>
        <c:crosses val="max"/>
        <c:crossBetween val="between"/>
        <c:minorUnit val="4.0000000000000022E-2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86294158288892964"/>
          <c:y val="2.6632321466504318E-2"/>
          <c:w val="0.12092106528404462"/>
          <c:h val="0.419882593367226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429375469305922E-3"/>
          <c:y val="4.3650160471217815E-2"/>
          <c:w val="0.98771412490613886"/>
          <c:h val="0.421256944829474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Má časovou jízdenku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total_chart!$B$2:$AD$3</c:f>
              <c:multiLvlStrCache>
                <c:ptCount val="29"/>
                <c:lvl>
                  <c:pt idx="0">
                    <c:v>Celkem (N=2449)</c:v>
                  </c:pt>
                  <c:pt idx="2">
                    <c:v>Muž (N=1226)</c:v>
                  </c:pt>
                  <c:pt idx="3">
                    <c:v>Žena (N=1223)</c:v>
                  </c:pt>
                  <c:pt idx="5">
                    <c:v>6-17 let (N=324)</c:v>
                  </c:pt>
                  <c:pt idx="6">
                    <c:v>18-29 let (N=366)</c:v>
                  </c:pt>
                  <c:pt idx="7">
                    <c:v>30-39 let (N=410)</c:v>
                  </c:pt>
                  <c:pt idx="8">
                    <c:v>40-49 let (N=414)</c:v>
                  </c:pt>
                  <c:pt idx="9">
                    <c:v>50-59 let (N=344)</c:v>
                  </c:pt>
                  <c:pt idx="10">
                    <c:v>60 let a více (N=591)</c:v>
                  </c:pt>
                  <c:pt idx="12">
                    <c:v>Základní (N=450)</c:v>
                  </c:pt>
                  <c:pt idx="13">
                    <c:v>Vyučen/a (N=807)</c:v>
                  </c:pt>
                  <c:pt idx="14">
                    <c:v>Středoškolské, VOŠ (N=821)</c:v>
                  </c:pt>
                  <c:pt idx="15">
                    <c:v>Vysokoškolské (N=371)</c:v>
                  </c:pt>
                  <c:pt idx="17">
                    <c:v>Do 15.000 Kč (N=156)</c:v>
                  </c:pt>
                  <c:pt idx="18">
                    <c:v>15.001–30.000 Kč (N=767)</c:v>
                  </c:pt>
                  <c:pt idx="19">
                    <c:v>30.001–50.000 Kč (N=920)</c:v>
                  </c:pt>
                  <c:pt idx="20">
                    <c:v>50.001 Kč a více (N=294)</c:v>
                  </c:pt>
                  <c:pt idx="22">
                    <c:v>Zaměstnanec (N=1228)</c:v>
                  </c:pt>
                  <c:pt idx="23">
                    <c:v>Podnikatel (N=46)</c:v>
                  </c:pt>
                  <c:pt idx="24">
                    <c:v>OSVČ (N=86)</c:v>
                  </c:pt>
                  <c:pt idx="25">
                    <c:v>Žák, student, učeň (N=446)</c:v>
                  </c:pt>
                  <c:pt idx="26">
                    <c:v>Důchodce (N=469)</c:v>
                  </c:pt>
                  <c:pt idx="27">
                    <c:v>Nezaměstnaný (N=50)</c:v>
                  </c:pt>
                  <c:pt idx="28">
                    <c:v>Ostatní (N=122)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1">
                    <c:v> </c:v>
                  </c:pt>
                  <c:pt idx="12">
                    <c:v>Vzdělání</c:v>
                  </c:pt>
                  <c:pt idx="16">
                    <c:v> </c:v>
                  </c:pt>
                  <c:pt idx="17">
                    <c:v>Čistý příjem domácnosti</c:v>
                  </c:pt>
                  <c:pt idx="21">
                    <c:v> </c:v>
                  </c:pt>
                  <c:pt idx="22">
                    <c:v>Ekonomické postavení</c:v>
                  </c:pt>
                </c:lvl>
              </c:multiLvlStrCache>
            </c:multiLvlStrRef>
          </c:cat>
          <c:val>
            <c:numRef>
              <c:f>total_chart!$B$4:$AD$4</c:f>
              <c:numCache>
                <c:formatCode>General</c:formatCode>
                <c:ptCount val="29"/>
                <c:pt idx="0" formatCode="0%">
                  <c:v>0.38832176398530011</c:v>
                </c:pt>
                <c:pt idx="2" formatCode="0%">
                  <c:v>0.31484502446982054</c:v>
                </c:pt>
                <c:pt idx="3" formatCode="0%">
                  <c:v>0.46197874080130824</c:v>
                </c:pt>
                <c:pt idx="5" formatCode="0%">
                  <c:v>0.48765432098765432</c:v>
                </c:pt>
                <c:pt idx="6" formatCode="0%">
                  <c:v>0.51639344262295084</c:v>
                </c:pt>
                <c:pt idx="7" formatCode="0%">
                  <c:v>0.35121951219512193</c:v>
                </c:pt>
                <c:pt idx="8" formatCode="0%">
                  <c:v>0.3671497584541063</c:v>
                </c:pt>
                <c:pt idx="9" formatCode="0%">
                  <c:v>0.43895348837209303</c:v>
                </c:pt>
                <c:pt idx="10" formatCode="0%">
                  <c:v>0.2673434856175973</c:v>
                </c:pt>
                <c:pt idx="12" formatCode="0%">
                  <c:v>0.48222222222222222</c:v>
                </c:pt>
                <c:pt idx="13" formatCode="0%">
                  <c:v>0.41511771995043373</c:v>
                </c:pt>
                <c:pt idx="14" formatCode="0%">
                  <c:v>0.35809987819732036</c:v>
                </c:pt>
                <c:pt idx="15" formatCode="0%">
                  <c:v>0.2857142857142857</c:v>
                </c:pt>
                <c:pt idx="17" formatCode="0%">
                  <c:v>0.44230769230769229</c:v>
                </c:pt>
                <c:pt idx="18" formatCode="0%">
                  <c:v>0.45501955671447197</c:v>
                </c:pt>
                <c:pt idx="19" formatCode="0%">
                  <c:v>0.35869565217391303</c:v>
                </c:pt>
                <c:pt idx="20" formatCode="0%">
                  <c:v>0.25510204081632654</c:v>
                </c:pt>
                <c:pt idx="22" formatCode="0%">
                  <c:v>0.41042345276872966</c:v>
                </c:pt>
                <c:pt idx="23" formatCode="0%">
                  <c:v>8.6956521739130432E-2</c:v>
                </c:pt>
                <c:pt idx="24" formatCode="0%">
                  <c:v>0.16279069767441862</c:v>
                </c:pt>
                <c:pt idx="25" formatCode="0%">
                  <c:v>0.54035874439461884</c:v>
                </c:pt>
                <c:pt idx="26" formatCode="0%">
                  <c:v>0.26012793176972282</c:v>
                </c:pt>
                <c:pt idx="27" formatCode="0%">
                  <c:v>0.48</c:v>
                </c:pt>
                <c:pt idx="28" formatCode="0%">
                  <c:v>0.34426229508196721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C1D-4199-B3D6-6750240C7D6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axId val="349563064"/>
        <c:axId val="349561104"/>
      </c:barChart>
      <c:catAx>
        <c:axId val="349563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49561104"/>
        <c:crosses val="autoZero"/>
        <c:auto val="1"/>
        <c:lblAlgn val="ctr"/>
        <c:lblOffset val="0"/>
        <c:noMultiLvlLbl val="0"/>
      </c:catAx>
      <c:valAx>
        <c:axId val="349561104"/>
        <c:scaling>
          <c:orientation val="minMax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9563064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429375469305922E-3"/>
          <c:y val="1.9462028865773438E-2"/>
          <c:w val="0.98771412490613886"/>
          <c:h val="0.39600690557402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Má časovou jízdenku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total_chart!$B$2:$Q$3</c:f>
              <c:multiLvlStrCache>
                <c:ptCount val="16"/>
                <c:lvl>
                  <c:pt idx="0">
                    <c:v>Celkem (N=2449)</c:v>
                  </c:pt>
                  <c:pt idx="2">
                    <c:v>Cestuje denně za prací (N=963)</c:v>
                  </c:pt>
                  <c:pt idx="3">
                    <c:v>Necestuje denně za prací (N=265)</c:v>
                  </c:pt>
                  <c:pt idx="5">
                    <c:v>Má omezenou mobilitu (N=137)</c:v>
                  </c:pt>
                  <c:pt idx="6">
                    <c:v>Bez omezení mobility (N=2312)</c:v>
                  </c:pt>
                  <c:pt idx="8">
                    <c:v>Využívá auto (N=1291)</c:v>
                  </c:pt>
                  <c:pt idx="9">
                    <c:v>Nevyužívá auto (N=1158)</c:v>
                  </c:pt>
                  <c:pt idx="11">
                    <c:v>Využívá motocykl (N=122)</c:v>
                  </c:pt>
                  <c:pt idx="12">
                    <c:v>Nevyužívá motocykl (N=2327)</c:v>
                  </c:pt>
                  <c:pt idx="14">
                    <c:v>Využívá kolo (N=1365)</c:v>
                  </c:pt>
                  <c:pt idx="15">
                    <c:v>Nevyužívá kolo (N=1084)</c:v>
                  </c:pt>
                </c:lvl>
                <c:lvl>
                  <c:pt idx="1">
                    <c:v> </c:v>
                  </c:pt>
                  <c:pt idx="2">
                    <c:v>Cesta do zaměstnání</c:v>
                  </c:pt>
                  <c:pt idx="4">
                    <c:v> </c:v>
                  </c:pt>
                  <c:pt idx="5">
                    <c:v>Omezení tělesné mobilita</c:v>
                  </c:pt>
                  <c:pt idx="7">
                    <c:v> </c:v>
                  </c:pt>
                  <c:pt idx="8">
                    <c:v>Nezávislé využití auta</c:v>
                  </c:pt>
                  <c:pt idx="10">
                    <c:v> </c:v>
                  </c:pt>
                  <c:pt idx="11">
                    <c:v>Využití motocyklu</c:v>
                  </c:pt>
                  <c:pt idx="13">
                    <c:v> </c:v>
                  </c:pt>
                  <c:pt idx="14">
                    <c:v>Využití jizdního kola</c:v>
                  </c:pt>
                </c:lvl>
              </c:multiLvlStrCache>
            </c:multiLvlStrRef>
          </c:cat>
          <c:val>
            <c:numRef>
              <c:f>total_chart!$B$4:$Q$4</c:f>
              <c:numCache>
                <c:formatCode>General</c:formatCode>
                <c:ptCount val="16"/>
                <c:pt idx="0" formatCode="0%">
                  <c:v>0.38832176398530011</c:v>
                </c:pt>
                <c:pt idx="2" formatCode="0%">
                  <c:v>0.42990654205607476</c:v>
                </c:pt>
                <c:pt idx="3" formatCode="0%">
                  <c:v>0.33584905660377357</c:v>
                </c:pt>
                <c:pt idx="5" formatCode="0%">
                  <c:v>0.24817518248175183</c:v>
                </c:pt>
                <c:pt idx="6" formatCode="0%">
                  <c:v>0.39705882352941174</c:v>
                </c:pt>
                <c:pt idx="8" formatCode="0%">
                  <c:v>0.23780015491866771</c:v>
                </c:pt>
                <c:pt idx="9" formatCode="0%">
                  <c:v>0.55613126079447328</c:v>
                </c:pt>
                <c:pt idx="11" formatCode="0%">
                  <c:v>0.32786885245901637</c:v>
                </c:pt>
                <c:pt idx="12" formatCode="0%">
                  <c:v>0.39192092823377739</c:v>
                </c:pt>
                <c:pt idx="14" formatCode="0%">
                  <c:v>0.39926739926739929</c:v>
                </c:pt>
                <c:pt idx="15" formatCode="0%">
                  <c:v>0.37453874538745385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ACF-4C48-ACC9-B2029D2E199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axId val="303486936"/>
        <c:axId val="350054632"/>
      </c:barChart>
      <c:catAx>
        <c:axId val="303486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 rot="-5400000" vert="horz"/>
          <a:lstStyle/>
          <a:p>
            <a:pPr>
              <a:defRPr sz="1200"/>
            </a:pPr>
            <a:endParaRPr lang="cs-CZ"/>
          </a:p>
        </c:txPr>
        <c:crossAx val="350054632"/>
        <c:crosses val="autoZero"/>
        <c:auto val="1"/>
        <c:lblAlgn val="ctr"/>
        <c:lblOffset val="0"/>
        <c:noMultiLvlLbl val="0"/>
      </c:catAx>
      <c:valAx>
        <c:axId val="350054632"/>
        <c:scaling>
          <c:orientation val="minMax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03486936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8.5180548449732049E-3"/>
          <c:w val="0.84151221128919096"/>
          <c:h val="0.4400699176422544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Bez auta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7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1 auto (N=590)</c:v>
                  </c:pt>
                  <c:pt idx="16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total_chart!$B$4:$S$4</c:f>
              <c:numCache>
                <c:formatCode>General</c:formatCode>
                <c:ptCount val="17"/>
                <c:pt idx="0" formatCode="0%">
                  <c:v>0.24856596558317401</c:v>
                </c:pt>
                <c:pt idx="2" formatCode="0%">
                  <c:v>0.41176470588235292</c:v>
                </c:pt>
                <c:pt idx="3" formatCode="0%">
                  <c:v>0.15312500000000001</c:v>
                </c:pt>
                <c:pt idx="4" formatCode="0%">
                  <c:v>0.18393782383419688</c:v>
                </c:pt>
                <c:pt idx="6" formatCode="0%">
                  <c:v>0.70408163265306123</c:v>
                </c:pt>
                <c:pt idx="7" formatCode="0%">
                  <c:v>0.34408602150537637</c:v>
                </c:pt>
                <c:pt idx="8" formatCode="0%">
                  <c:v>0.11304347826086956</c:v>
                </c:pt>
                <c:pt idx="9" formatCode="0%">
                  <c:v>1.8018018018018018E-2</c:v>
                </c:pt>
                <c:pt idx="11" formatCode="0%">
                  <c:v>0.48648648648648651</c:v>
                </c:pt>
                <c:pt idx="12" formatCode="0%">
                  <c:v>0.24416135881104034</c:v>
                </c:pt>
                <c:pt idx="13" formatCode="0%">
                  <c:v>0.14102564102564102</c:v>
                </c:pt>
                <c:pt idx="15" formatCode="0%">
                  <c:v>0</c:v>
                </c:pt>
                <c:pt idx="16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144-40F3-822F-13B5D478ABDB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Do 5 tisíc km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7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1 auto (N=590)</c:v>
                  </c:pt>
                  <c:pt idx="16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total_chart!$B$5:$S$5</c:f>
              <c:numCache>
                <c:formatCode>General</c:formatCode>
                <c:ptCount val="17"/>
                <c:pt idx="0" formatCode="0%">
                  <c:v>0.17973231357552583</c:v>
                </c:pt>
                <c:pt idx="2" formatCode="0%">
                  <c:v>0.15294117647058825</c:v>
                </c:pt>
                <c:pt idx="3" formatCode="0%">
                  <c:v>0.1875</c:v>
                </c:pt>
                <c:pt idx="4" formatCode="0%">
                  <c:v>0.19689119170984457</c:v>
                </c:pt>
                <c:pt idx="6" formatCode="0%">
                  <c:v>0.15306122448979592</c:v>
                </c:pt>
                <c:pt idx="7" formatCode="0%">
                  <c:v>0.19892473118279569</c:v>
                </c:pt>
                <c:pt idx="8" formatCode="0%">
                  <c:v>0.18840579710144928</c:v>
                </c:pt>
                <c:pt idx="9" formatCode="0%">
                  <c:v>8.1081081081081086E-2</c:v>
                </c:pt>
                <c:pt idx="11" formatCode="0%">
                  <c:v>0.15135135135135136</c:v>
                </c:pt>
                <c:pt idx="12" formatCode="0%">
                  <c:v>0.20594479830148621</c:v>
                </c:pt>
                <c:pt idx="13" formatCode="0%">
                  <c:v>0.16153846153846155</c:v>
                </c:pt>
                <c:pt idx="15" formatCode="0%">
                  <c:v>0.28474576271186441</c:v>
                </c:pt>
                <c:pt idx="16" formatCode="0%">
                  <c:v>0.10204081632653061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144-40F3-822F-13B5D478ABDB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5-10 tisíc km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7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1 auto (N=590)</c:v>
                  </c:pt>
                  <c:pt idx="16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total_chart!$B$6:$S$6</c:f>
              <c:numCache>
                <c:formatCode>General</c:formatCode>
                <c:ptCount val="17"/>
                <c:pt idx="0" formatCode="0%">
                  <c:v>0.19694072657743786</c:v>
                </c:pt>
                <c:pt idx="2" formatCode="0%">
                  <c:v>0.17647058823529413</c:v>
                </c:pt>
                <c:pt idx="3" formatCode="0%">
                  <c:v>0.23125000000000001</c:v>
                </c:pt>
                <c:pt idx="4" formatCode="0%">
                  <c:v>0.18911917098445596</c:v>
                </c:pt>
                <c:pt idx="6" formatCode="0%">
                  <c:v>8.1632653061224483E-2</c:v>
                </c:pt>
                <c:pt idx="7" formatCode="0%">
                  <c:v>0.20430107526881722</c:v>
                </c:pt>
                <c:pt idx="8" formatCode="0%">
                  <c:v>0.24347826086956523</c:v>
                </c:pt>
                <c:pt idx="9" formatCode="0%">
                  <c:v>0.18018018018018017</c:v>
                </c:pt>
                <c:pt idx="11" formatCode="0%">
                  <c:v>0.11891891891891893</c:v>
                </c:pt>
                <c:pt idx="12" formatCode="0%">
                  <c:v>0.20382165605095542</c:v>
                </c:pt>
                <c:pt idx="13" formatCode="0%">
                  <c:v>0.22564102564102564</c:v>
                </c:pt>
                <c:pt idx="15" formatCode="0%">
                  <c:v>0.30338983050847457</c:v>
                </c:pt>
                <c:pt idx="16" formatCode="0%">
                  <c:v>0.13775510204081631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144-40F3-822F-13B5D478ABDB}"/>
            </c:ext>
          </c:extLst>
        </c:ser>
        <c:ser>
          <c:idx val="3"/>
          <c:order val="3"/>
          <c:tx>
            <c:strRef>
              <c:f>total_chart!$A$7</c:f>
              <c:strCache>
                <c:ptCount val="1"/>
                <c:pt idx="0">
                  <c:v>10-20 tisíc km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Lbl>
              <c:idx val="9"/>
              <c:layout>
                <c:manualLayout>
                  <c:x val="1.2285875093861183E-3"/>
                  <c:y val="2.7898518808324654E-3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bg1"/>
                        </a:solidFill>
                      </a:defRPr>
                    </a:pPr>
                    <a:fld id="{C626C127-8F6A-48E5-AEED-43A8D28C31F4}" type="VALUE">
                      <a:rPr lang="en-US" sz="1600" dirty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1964AA"/>
                </a:solidFill>
                <a:ln>
                  <a:noFill/>
                </a:ln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327-4733-AB27-8F80C239474B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6.7214378072557091E-2"/>
                      <c:h val="0.15262906195294465"/>
                    </c:manualLayout>
                  </c15:layout>
                  <c15:dlblFieldTable/>
                  <c15:showDataLabelsRange val="0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7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1 auto (N=590)</c:v>
                  </c:pt>
                  <c:pt idx="16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total_chart!$B$7:$S$7</c:f>
              <c:numCache>
                <c:formatCode>General</c:formatCode>
                <c:ptCount val="17"/>
                <c:pt idx="0" formatCode="0%">
                  <c:v>0.1959847036328872</c:v>
                </c:pt>
                <c:pt idx="2" formatCode="0%">
                  <c:v>0.15294117647058825</c:v>
                </c:pt>
                <c:pt idx="3" formatCode="0%">
                  <c:v>0.25312499999999999</c:v>
                </c:pt>
                <c:pt idx="4" formatCode="0%">
                  <c:v>0.18652849740932642</c:v>
                </c:pt>
                <c:pt idx="6" formatCode="0%">
                  <c:v>2.0408163265306121E-2</c:v>
                </c:pt>
                <c:pt idx="7" formatCode="0%">
                  <c:v>0.13709677419354838</c:v>
                </c:pt>
                <c:pt idx="8" formatCode="0%">
                  <c:v>0.25217391304347825</c:v>
                </c:pt>
                <c:pt idx="9" formatCode="0%">
                  <c:v>0.30630630630630629</c:v>
                </c:pt>
                <c:pt idx="11" formatCode="0%">
                  <c:v>0.13513513513513514</c:v>
                </c:pt>
                <c:pt idx="12" formatCode="0%">
                  <c:v>0.18259023354564755</c:v>
                </c:pt>
                <c:pt idx="13" formatCode="0%">
                  <c:v>0.24102564102564103</c:v>
                </c:pt>
                <c:pt idx="15" formatCode="0%">
                  <c:v>0.26271186440677968</c:v>
                </c:pt>
                <c:pt idx="16" formatCode="0%">
                  <c:v>0.25510204081632654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144-40F3-822F-13B5D478ABDB}"/>
            </c:ext>
          </c:extLst>
        </c:ser>
        <c:ser>
          <c:idx val="4"/>
          <c:order val="4"/>
          <c:tx>
            <c:strRef>
              <c:f>total_chart!$A$8</c:f>
              <c:strCache>
                <c:ptCount val="1"/>
                <c:pt idx="0">
                  <c:v>Přes 20 tisíc km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dLbl>
              <c:idx val="9"/>
              <c:layout>
                <c:manualLayout>
                  <c:x val="2.4571750187722366E-3"/>
                  <c:y val="1.1159627196706356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fld id="{1322125E-D078-40D7-887E-256A9E110A7C}" type="VALUE">
                      <a:rPr lang="en-US" sz="180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0D3255"/>
                </a:solidFill>
                <a:ln>
                  <a:noFill/>
                </a:ln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327-4733-AB27-8F80C239474B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7.3134815519362642E-2"/>
                      <c:h val="0.1660730725912869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6"/>
              <c:layout>
                <c:manualLayout>
                  <c:x val="3.6857625281583551E-3"/>
                  <c:y val="-8.0297209291392488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fld id="{7AC4470A-8FE9-4839-9D98-2935568F166C}" type="VALUE">
                      <a:rPr lang="en-US" sz="200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0D3255"/>
                </a:solidFill>
                <a:ln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327-4733-AB27-8F80C239474B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7.8807794159159547E-2"/>
                      <c:h val="0.1787262590744326"/>
                    </c:manualLayout>
                  </c15:layout>
                  <c15:dlblFieldTable/>
                  <c15:showDataLabelsRange val="0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multiLvlStrRef>
              <c:f>total_chart!$B$2:$S$3</c:f>
              <c:multiLvlStrCache>
                <c:ptCount val="17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1 auto (N=590)</c:v>
                  </c:pt>
                  <c:pt idx="16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total_chart!$B$8:$S$8</c:f>
              <c:numCache>
                <c:formatCode>General</c:formatCode>
                <c:ptCount val="17"/>
                <c:pt idx="0" formatCode="0%">
                  <c:v>0.17782026768642448</c:v>
                </c:pt>
                <c:pt idx="2" formatCode="0%">
                  <c:v>0.10294117647058823</c:v>
                </c:pt>
                <c:pt idx="3" formatCode="0%">
                  <c:v>0.17812500000000001</c:v>
                </c:pt>
                <c:pt idx="4" formatCode="0%">
                  <c:v>0.24352331606217617</c:v>
                </c:pt>
                <c:pt idx="6" formatCode="0%">
                  <c:v>2.0408163265306121E-2</c:v>
                </c:pt>
                <c:pt idx="7" formatCode="0%">
                  <c:v>0.11559139784946236</c:v>
                </c:pt>
                <c:pt idx="8" formatCode="0%">
                  <c:v>0.20289855072463769</c:v>
                </c:pt>
                <c:pt idx="9" formatCode="0%">
                  <c:v>0.42342342342342343</c:v>
                </c:pt>
                <c:pt idx="11" formatCode="0%">
                  <c:v>0.10270270270270271</c:v>
                </c:pt>
                <c:pt idx="12" formatCode="0%">
                  <c:v>0.16348195329087048</c:v>
                </c:pt>
                <c:pt idx="13" formatCode="0%">
                  <c:v>0.23076923076923078</c:v>
                </c:pt>
                <c:pt idx="15" formatCode="0%">
                  <c:v>0.14745762711864407</c:v>
                </c:pt>
                <c:pt idx="16" formatCode="0%">
                  <c:v>0.50510204081632648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144-40F3-822F-13B5D478ABD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303485368"/>
        <c:axId val="303484976"/>
      </c:barChart>
      <c:catAx>
        <c:axId val="303485368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03484976"/>
        <c:crosses val="autoZero"/>
        <c:auto val="1"/>
        <c:lblAlgn val="ctr"/>
        <c:lblOffset val="0"/>
        <c:noMultiLvlLbl val="0"/>
      </c:catAx>
      <c:valAx>
        <c:axId val="303484976"/>
        <c:scaling>
          <c:orientation val="maxMin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03485368"/>
        <c:crosses val="max"/>
        <c:crossBetween val="between"/>
        <c:minorUnit val="4.0000000000000022E-2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86294158288892964"/>
          <c:y val="2.6632321466504318E-2"/>
          <c:w val="0.13705841711107031"/>
          <c:h val="0.42825214900972336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429375469305922E-3"/>
          <c:y val="4.3650160471217815E-2"/>
          <c:w val="0.98771412490613886"/>
          <c:h val="0.421256944829474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Majitel/ka ŘP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accent6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total_chart!$B$2:$AC$3</c:f>
              <c:multiLvlStrCache>
                <c:ptCount val="28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Zaměstnanec (N=1228)</c:v>
                  </c:pt>
                  <c:pt idx="22">
                    <c:v>Podnikatel (N=46)</c:v>
                  </c:pt>
                  <c:pt idx="23">
                    <c:v>OSVČ (N=86)</c:v>
                  </c:pt>
                  <c:pt idx="24">
                    <c:v>Žák, student, učeň (N=125)</c:v>
                  </c:pt>
                  <c:pt idx="25">
                    <c:v>Důchodce (N=469)</c:v>
                  </c:pt>
                  <c:pt idx="26">
                    <c:v>Nezaměstnaný (N=49)</c:v>
                  </c:pt>
                  <c:pt idx="27">
                    <c:v>Ostatní (N=121)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Ekonomické postavení</c:v>
                  </c:pt>
                </c:lvl>
              </c:multiLvlStrCache>
            </c:multiLvlStrRef>
          </c:cat>
          <c:val>
            <c:numRef>
              <c:f>total_chart!$B$4:$AC$4</c:f>
              <c:numCache>
                <c:formatCode>General</c:formatCode>
                <c:ptCount val="28"/>
                <c:pt idx="0" formatCode="0%">
                  <c:v>0.73270588235294121</c:v>
                </c:pt>
                <c:pt idx="2" formatCode="0%">
                  <c:v>0.8217636022514071</c:v>
                </c:pt>
                <c:pt idx="3" formatCode="0%">
                  <c:v>0.64211520302171865</c:v>
                </c:pt>
                <c:pt idx="5" formatCode="0%">
                  <c:v>0.65573770491803274</c:v>
                </c:pt>
                <c:pt idx="6" formatCode="0%">
                  <c:v>0.75609756097560976</c:v>
                </c:pt>
                <c:pt idx="7" formatCode="0%">
                  <c:v>0.80676328502415462</c:v>
                </c:pt>
                <c:pt idx="8" formatCode="0%">
                  <c:v>0.71802325581395354</c:v>
                </c:pt>
                <c:pt idx="9" formatCode="0%">
                  <c:v>0.7208121827411168</c:v>
                </c:pt>
                <c:pt idx="11" formatCode="0%">
                  <c:v>0.359375</c:v>
                </c:pt>
                <c:pt idx="12" formatCode="0%">
                  <c:v>0.64019851116625315</c:v>
                </c:pt>
                <c:pt idx="13" formatCode="0%">
                  <c:v>0.81485992691839215</c:v>
                </c:pt>
                <c:pt idx="14" formatCode="0%">
                  <c:v>0.87870619946091644</c:v>
                </c:pt>
                <c:pt idx="16" formatCode="0%">
                  <c:v>0.49664429530201343</c:v>
                </c:pt>
                <c:pt idx="17" formatCode="0%">
                  <c:v>0.6696165191740413</c:v>
                </c:pt>
                <c:pt idx="18" formatCode="0%">
                  <c:v>0.80429292929292928</c:v>
                </c:pt>
                <c:pt idx="19" formatCode="0%">
                  <c:v>0.82426778242677823</c:v>
                </c:pt>
                <c:pt idx="21" formatCode="0%">
                  <c:v>0.78257328990228014</c:v>
                </c:pt>
                <c:pt idx="22" formatCode="0%">
                  <c:v>1</c:v>
                </c:pt>
                <c:pt idx="23" formatCode="0%">
                  <c:v>0.88372093023255816</c:v>
                </c:pt>
                <c:pt idx="24" formatCode="0%">
                  <c:v>0.60799999999999998</c:v>
                </c:pt>
                <c:pt idx="25" formatCode="0%">
                  <c:v>0.65884861407249462</c:v>
                </c:pt>
                <c:pt idx="26" formatCode="0%">
                  <c:v>0.40816326530612246</c:v>
                </c:pt>
                <c:pt idx="27" formatCode="0%">
                  <c:v>0.56198347107438018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40-4A5A-8D65-0884ED0F2C7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axId val="303489288"/>
        <c:axId val="303491640"/>
      </c:barChart>
      <c:catAx>
        <c:axId val="303489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03491640"/>
        <c:crosses val="autoZero"/>
        <c:auto val="1"/>
        <c:lblAlgn val="ctr"/>
        <c:lblOffset val="0"/>
        <c:noMultiLvlLbl val="0"/>
      </c:catAx>
      <c:valAx>
        <c:axId val="303491640"/>
        <c:scaling>
          <c:orientation val="minMax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03489288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8.5180548449732049E-3"/>
          <c:w val="0.98049067991851668"/>
          <c:h val="0.4400699176422544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Využívá soukromé i služební auto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total_chart!$B$2:$X$3</c:f>
              <c:multiLvlStrCache>
                <c:ptCount val="23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Cestuje denně za prací (N=963)</c:v>
                  </c:pt>
                  <c:pt idx="22">
                    <c:v>Necestuje denně za prací (N=265)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Cesta do zaměstnání</c:v>
                  </c:pt>
                </c:lvl>
              </c:multiLvlStrCache>
            </c:multiLvlStrRef>
          </c:cat>
          <c:val>
            <c:numRef>
              <c:f>total_chart!$B$4:$X$4</c:f>
              <c:numCache>
                <c:formatCode>General</c:formatCode>
                <c:ptCount val="23"/>
                <c:pt idx="0" formatCode="0%">
                  <c:v>0.11058823529411765</c:v>
                </c:pt>
                <c:pt idx="2" formatCode="0%">
                  <c:v>0.18292682926829268</c:v>
                </c:pt>
                <c:pt idx="3" formatCode="0%">
                  <c:v>3.8715769593956562E-2</c:v>
                </c:pt>
                <c:pt idx="5" formatCode="0%">
                  <c:v>9.0163934426229511E-2</c:v>
                </c:pt>
                <c:pt idx="6" formatCode="0%">
                  <c:v>0.12682926829268293</c:v>
                </c:pt>
                <c:pt idx="7" formatCode="0%">
                  <c:v>0.19323671497584541</c:v>
                </c:pt>
                <c:pt idx="8" formatCode="0%">
                  <c:v>0.12790697674418605</c:v>
                </c:pt>
                <c:pt idx="9" formatCode="0%">
                  <c:v>4.5685279187817257E-2</c:v>
                </c:pt>
                <c:pt idx="11" formatCode="0%">
                  <c:v>7.03125E-2</c:v>
                </c:pt>
                <c:pt idx="12" formatCode="0%">
                  <c:v>0.12034739454094293</c:v>
                </c:pt>
                <c:pt idx="13" formatCode="0%">
                  <c:v>9.866017052375152E-2</c:v>
                </c:pt>
                <c:pt idx="14" formatCode="0%">
                  <c:v>0.13207547169811321</c:v>
                </c:pt>
                <c:pt idx="16" formatCode="0%">
                  <c:v>3.3557046979865772E-2</c:v>
                </c:pt>
                <c:pt idx="17" formatCode="0%">
                  <c:v>5.7522123893805309E-2</c:v>
                </c:pt>
                <c:pt idx="18" formatCode="0%">
                  <c:v>0.13510101010101011</c:v>
                </c:pt>
                <c:pt idx="19" formatCode="0%">
                  <c:v>0.17573221757322174</c:v>
                </c:pt>
                <c:pt idx="21" formatCode="0%">
                  <c:v>0.16822429906542055</c:v>
                </c:pt>
                <c:pt idx="22" formatCode="0%">
                  <c:v>0.1169811320754717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7CD-4E2A-AF80-E19737A1BA04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Využívá pouze soukromé auto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total_chart!$B$2:$X$3</c:f>
              <c:multiLvlStrCache>
                <c:ptCount val="23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Cestuje denně za prací (N=963)</c:v>
                  </c:pt>
                  <c:pt idx="22">
                    <c:v>Necestuje denně za prací (N=265)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Cesta do zaměstnání</c:v>
                  </c:pt>
                </c:lvl>
              </c:multiLvlStrCache>
            </c:multiLvlStrRef>
          </c:cat>
          <c:val>
            <c:numRef>
              <c:f>total_chart!$B$5:$X$5</c:f>
              <c:numCache>
                <c:formatCode>General</c:formatCode>
                <c:ptCount val="23"/>
                <c:pt idx="0" formatCode="0%">
                  <c:v>0.46541176470588236</c:v>
                </c:pt>
                <c:pt idx="2" formatCode="0%">
                  <c:v>0.51125703564727953</c:v>
                </c:pt>
                <c:pt idx="3" formatCode="0%">
                  <c:v>0.41926345609065158</c:v>
                </c:pt>
                <c:pt idx="5" formatCode="0%">
                  <c:v>0.36885245901639346</c:v>
                </c:pt>
                <c:pt idx="6" formatCode="0%">
                  <c:v>0.46341463414634149</c:v>
                </c:pt>
                <c:pt idx="7" formatCode="0%">
                  <c:v>0.48067632850241548</c:v>
                </c:pt>
                <c:pt idx="8" formatCode="0%">
                  <c:v>0.44767441860465118</c:v>
                </c:pt>
                <c:pt idx="9" formatCode="0%">
                  <c:v>0.52791878172588835</c:v>
                </c:pt>
                <c:pt idx="11" formatCode="0%">
                  <c:v>0.1328125</c:v>
                </c:pt>
                <c:pt idx="12" formatCode="0%">
                  <c:v>0.40694789081885857</c:v>
                </c:pt>
                <c:pt idx="13" formatCode="0%">
                  <c:v>0.53836784409256999</c:v>
                </c:pt>
                <c:pt idx="14" formatCode="0%">
                  <c:v>0.54447439353099736</c:v>
                </c:pt>
                <c:pt idx="16" formatCode="0%">
                  <c:v>0.24832214765100671</c:v>
                </c:pt>
                <c:pt idx="17" formatCode="0%">
                  <c:v>0.47050147492625366</c:v>
                </c:pt>
                <c:pt idx="18" formatCode="0%">
                  <c:v>0.51893939393939392</c:v>
                </c:pt>
                <c:pt idx="19" formatCode="0%">
                  <c:v>0.502092050209205</c:v>
                </c:pt>
                <c:pt idx="21" formatCode="0%">
                  <c:v>0.45794392523364486</c:v>
                </c:pt>
                <c:pt idx="22" formatCode="0%">
                  <c:v>0.53584905660377358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7CD-4E2A-AF80-E19737A1BA04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Využívá pouze služební auto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total_chart!$B$2:$X$3</c:f>
              <c:multiLvlStrCache>
                <c:ptCount val="23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Cestuje denně za prací (N=963)</c:v>
                  </c:pt>
                  <c:pt idx="22">
                    <c:v>Necestuje denně za prací (N=265)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Cesta do zaměstnání</c:v>
                  </c:pt>
                </c:lvl>
              </c:multiLvlStrCache>
            </c:multiLvlStrRef>
          </c:cat>
          <c:val>
            <c:numRef>
              <c:f>total_chart!$B$6:$X$6</c:f>
              <c:numCache>
                <c:formatCode>General</c:formatCode>
                <c:ptCount val="23"/>
                <c:pt idx="0" formatCode="0%">
                  <c:v>3.1058823529411764E-2</c:v>
                </c:pt>
                <c:pt idx="2" formatCode="0%">
                  <c:v>3.8461538461538464E-2</c:v>
                </c:pt>
                <c:pt idx="3" formatCode="0%">
                  <c:v>2.3607176581680833E-2</c:v>
                </c:pt>
                <c:pt idx="5" formatCode="0%">
                  <c:v>1.912568306010929E-2</c:v>
                </c:pt>
                <c:pt idx="6" formatCode="0%">
                  <c:v>3.9024390243902439E-2</c:v>
                </c:pt>
                <c:pt idx="7" formatCode="0%">
                  <c:v>3.3816425120772944E-2</c:v>
                </c:pt>
                <c:pt idx="8" formatCode="0%">
                  <c:v>4.0697674418604654E-2</c:v>
                </c:pt>
                <c:pt idx="9" formatCode="0%">
                  <c:v>2.5380710659898477E-2</c:v>
                </c:pt>
                <c:pt idx="11" formatCode="0%">
                  <c:v>1.5625E-2</c:v>
                </c:pt>
                <c:pt idx="12" formatCode="0%">
                  <c:v>2.3573200992555832E-2</c:v>
                </c:pt>
                <c:pt idx="13" formatCode="0%">
                  <c:v>3.6540803897685749E-2</c:v>
                </c:pt>
                <c:pt idx="14" formatCode="0%">
                  <c:v>4.0431266846361183E-2</c:v>
                </c:pt>
                <c:pt idx="16" formatCode="0%">
                  <c:v>0</c:v>
                </c:pt>
                <c:pt idx="17" formatCode="0%">
                  <c:v>2.2123893805309734E-2</c:v>
                </c:pt>
                <c:pt idx="18" formatCode="0%">
                  <c:v>2.6515151515151516E-2</c:v>
                </c:pt>
                <c:pt idx="19" formatCode="0%">
                  <c:v>5.4393305439330547E-2</c:v>
                </c:pt>
                <c:pt idx="21" formatCode="0%">
                  <c:v>4.569055036344756E-2</c:v>
                </c:pt>
                <c:pt idx="22" formatCode="0%">
                  <c:v>3.0188679245283019E-2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7CD-4E2A-AF80-E19737A1BA04}"/>
            </c:ext>
          </c:extLst>
        </c:ser>
        <c:ser>
          <c:idx val="3"/>
          <c:order val="3"/>
          <c:tx>
            <c:strRef>
              <c:f>total_chart!$A$7</c:f>
              <c:strCache>
                <c:ptCount val="1"/>
                <c:pt idx="0">
                  <c:v>Nevyužívá auto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total_chart!$B$2:$X$3</c:f>
              <c:multiLvlStrCache>
                <c:ptCount val="23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Cestuje denně za prací (N=963)</c:v>
                  </c:pt>
                  <c:pt idx="22">
                    <c:v>Necestuje denně za prací (N=265)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Cesta do zaměstnání</c:v>
                  </c:pt>
                </c:lvl>
              </c:multiLvlStrCache>
            </c:multiLvlStrRef>
          </c:cat>
          <c:val>
            <c:numRef>
              <c:f>total_chart!$B$7:$X$7</c:f>
              <c:numCache>
                <c:formatCode>General</c:formatCode>
                <c:ptCount val="23"/>
                <c:pt idx="0" formatCode="0%">
                  <c:v>0.39294117647058824</c:v>
                </c:pt>
                <c:pt idx="2" formatCode="0%">
                  <c:v>0.26829268292682928</c:v>
                </c:pt>
                <c:pt idx="3" formatCode="0%">
                  <c:v>0.5184135977337111</c:v>
                </c:pt>
                <c:pt idx="5" formatCode="0%">
                  <c:v>0.52185792349726778</c:v>
                </c:pt>
                <c:pt idx="6" formatCode="0%">
                  <c:v>0.37073170731707317</c:v>
                </c:pt>
                <c:pt idx="7" formatCode="0%">
                  <c:v>0.2922705314009662</c:v>
                </c:pt>
                <c:pt idx="8" formatCode="0%">
                  <c:v>0.38662790697674421</c:v>
                </c:pt>
                <c:pt idx="9" formatCode="0%">
                  <c:v>0.40439932318104904</c:v>
                </c:pt>
                <c:pt idx="11" formatCode="0%">
                  <c:v>0.78125</c:v>
                </c:pt>
                <c:pt idx="12" formatCode="0%">
                  <c:v>0.4491315136476427</c:v>
                </c:pt>
                <c:pt idx="13" formatCode="0%">
                  <c:v>0.32643118148599271</c:v>
                </c:pt>
                <c:pt idx="14" formatCode="0%">
                  <c:v>0.28301886792452829</c:v>
                </c:pt>
                <c:pt idx="16" formatCode="0%">
                  <c:v>0.71812080536912748</c:v>
                </c:pt>
                <c:pt idx="17" formatCode="0%">
                  <c:v>0.45132743362831856</c:v>
                </c:pt>
                <c:pt idx="18" formatCode="0%">
                  <c:v>0.32070707070707072</c:v>
                </c:pt>
                <c:pt idx="19" formatCode="0%">
                  <c:v>0.26778242677824265</c:v>
                </c:pt>
                <c:pt idx="21" formatCode="0%">
                  <c:v>0.32710280373831774</c:v>
                </c:pt>
                <c:pt idx="22" formatCode="0%">
                  <c:v>0.31320754716981131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7CD-4E2A-AF80-E19737A1BA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overlap val="100"/>
        <c:axId val="303490072"/>
        <c:axId val="303490464"/>
      </c:barChart>
      <c:catAx>
        <c:axId val="303490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03490464"/>
        <c:crosses val="autoZero"/>
        <c:auto val="1"/>
        <c:lblAlgn val="ctr"/>
        <c:lblOffset val="0"/>
        <c:noMultiLvlLbl val="0"/>
      </c:catAx>
      <c:valAx>
        <c:axId val="303490464"/>
        <c:scaling>
          <c:orientation val="minMax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03490072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8.5180548449732049E-3"/>
          <c:w val="0.84151221128919096"/>
          <c:h val="0.4400699176422544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Bez motocyklu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total_chart!$B$4:$S$4</c:f>
              <c:numCache>
                <c:formatCode>General</c:formatCode>
                <c:ptCount val="18"/>
                <c:pt idx="0" formatCode="0%">
                  <c:v>0.93499043977055452</c:v>
                </c:pt>
                <c:pt idx="2" formatCode="0%">
                  <c:v>0.95</c:v>
                </c:pt>
                <c:pt idx="3" formatCode="0%">
                  <c:v>0.9375</c:v>
                </c:pt>
                <c:pt idx="4" formatCode="0%">
                  <c:v>0.9196891191709845</c:v>
                </c:pt>
                <c:pt idx="6" formatCode="0%">
                  <c:v>0.97959183673469385</c:v>
                </c:pt>
                <c:pt idx="7" formatCode="0%">
                  <c:v>0.956989247311828</c:v>
                </c:pt>
                <c:pt idx="8" formatCode="0%">
                  <c:v>0.91304347826086951</c:v>
                </c:pt>
                <c:pt idx="9" formatCode="0%">
                  <c:v>0.91891891891891897</c:v>
                </c:pt>
                <c:pt idx="11" formatCode="0%">
                  <c:v>0.94054054054054059</c:v>
                </c:pt>
                <c:pt idx="12" formatCode="0%">
                  <c:v>0.93205944798301488</c:v>
                </c:pt>
                <c:pt idx="13" formatCode="0%">
                  <c:v>0.9358974358974359</c:v>
                </c:pt>
                <c:pt idx="15" formatCode="0%">
                  <c:v>0.9884615384615385</c:v>
                </c:pt>
                <c:pt idx="16" formatCode="0%">
                  <c:v>0.93220338983050843</c:v>
                </c:pt>
                <c:pt idx="17" formatCode="0%">
                  <c:v>0.86734693877551017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A1-41BA-AD9A-84DBBCF41B37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1 motocykl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total_chart!$B$5:$S$5</c:f>
              <c:numCache>
                <c:formatCode>General</c:formatCode>
                <c:ptCount val="18"/>
                <c:pt idx="0" formatCode="0%">
                  <c:v>5.1625239005736137E-2</c:v>
                </c:pt>
                <c:pt idx="2" formatCode="0%">
                  <c:v>4.7058823529411764E-2</c:v>
                </c:pt>
                <c:pt idx="3" formatCode="0%">
                  <c:v>5.6250000000000001E-2</c:v>
                </c:pt>
                <c:pt idx="4" formatCode="0%">
                  <c:v>5.4404145077720206E-2</c:v>
                </c:pt>
                <c:pt idx="6" formatCode="0%">
                  <c:v>1.020408163265306E-2</c:v>
                </c:pt>
                <c:pt idx="7" formatCode="0%">
                  <c:v>3.7634408602150539E-2</c:v>
                </c:pt>
                <c:pt idx="8" formatCode="0%">
                  <c:v>6.6666666666666666E-2</c:v>
                </c:pt>
                <c:pt idx="9" formatCode="0%">
                  <c:v>8.1081081081081086E-2</c:v>
                </c:pt>
                <c:pt idx="11" formatCode="0%">
                  <c:v>5.9459459459459463E-2</c:v>
                </c:pt>
                <c:pt idx="12" formatCode="0%">
                  <c:v>4.8832271762208071E-2</c:v>
                </c:pt>
                <c:pt idx="13" formatCode="0%">
                  <c:v>5.128205128205128E-2</c:v>
                </c:pt>
                <c:pt idx="15" formatCode="0%">
                  <c:v>1.1538461538461539E-2</c:v>
                </c:pt>
                <c:pt idx="16" formatCode="0%">
                  <c:v>5.7627118644067797E-2</c:v>
                </c:pt>
                <c:pt idx="17" formatCode="0%">
                  <c:v>8.673469387755102E-2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8A1-41BA-AD9A-84DBBCF41B37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Více motocyklů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total_chart!$B$6:$S$6</c:f>
              <c:numCache>
                <c:formatCode>General</c:formatCode>
                <c:ptCount val="18"/>
                <c:pt idx="0" formatCode="0%">
                  <c:v>1.338432122370937E-2</c:v>
                </c:pt>
                <c:pt idx="2" formatCode="0%">
                  <c:v>2.9411764705882353E-3</c:v>
                </c:pt>
                <c:pt idx="3" formatCode="0%">
                  <c:v>9.3749999999999997E-3</c:v>
                </c:pt>
                <c:pt idx="4" formatCode="0%">
                  <c:v>2.5906735751295335E-2</c:v>
                </c:pt>
                <c:pt idx="6" formatCode="0%">
                  <c:v>0</c:v>
                </c:pt>
                <c:pt idx="7" formatCode="0%">
                  <c:v>5.3763440860215058E-3</c:v>
                </c:pt>
                <c:pt idx="8" formatCode="0%">
                  <c:v>2.0289855072463767E-2</c:v>
                </c:pt>
                <c:pt idx="9" formatCode="0%">
                  <c:v>9.0090090090090089E-3</c:v>
                </c:pt>
                <c:pt idx="11" formatCode="0%">
                  <c:v>0</c:v>
                </c:pt>
                <c:pt idx="12" formatCode="0%">
                  <c:v>1.9108280254777069E-2</c:v>
                </c:pt>
                <c:pt idx="13" formatCode="0%">
                  <c:v>1.282051282051282E-2</c:v>
                </c:pt>
                <c:pt idx="15" formatCode="0%">
                  <c:v>0</c:v>
                </c:pt>
                <c:pt idx="16" formatCode="0%">
                  <c:v>8.4745762711864406E-3</c:v>
                </c:pt>
                <c:pt idx="17" formatCode="0%">
                  <c:v>4.0816326530612242E-2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8A1-41BA-AD9A-84DBBCF41B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301878496"/>
        <c:axId val="349561888"/>
      </c:barChart>
      <c:catAx>
        <c:axId val="301878496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49561888"/>
        <c:crosses val="autoZero"/>
        <c:auto val="1"/>
        <c:lblAlgn val="ctr"/>
        <c:lblOffset val="0"/>
        <c:noMultiLvlLbl val="0"/>
      </c:catAx>
      <c:valAx>
        <c:axId val="349561888"/>
        <c:scaling>
          <c:orientation val="maxMin"/>
          <c:max val="1"/>
          <c:min val="0.70000000000000007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01878496"/>
        <c:crosses val="max"/>
        <c:crossBetween val="between"/>
        <c:minorUnit val="4.0000000000000022E-2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86294158288892964"/>
          <c:y val="2.6632321466504318E-2"/>
          <c:w val="0.12092106528404462"/>
          <c:h val="0.419882593367226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429375469305922E-3"/>
          <c:y val="4.3650160471217815E-2"/>
          <c:w val="0.98771412490613886"/>
          <c:h val="0.421256944829474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Využívá motocykl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dLbl>
              <c:idx val="22"/>
              <c:layout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CEB-48AF-A6E9-41B713F5BE3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accent4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total_chart!$B$2:$AF$3</c:f>
              <c:multiLvlStrCache>
                <c:ptCount val="31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Zaměstnanec (N=1228)</c:v>
                  </c:pt>
                  <c:pt idx="22">
                    <c:v>Podnikatel (N=46)</c:v>
                  </c:pt>
                  <c:pt idx="23">
                    <c:v>OSVČ (N=86)</c:v>
                  </c:pt>
                  <c:pt idx="24">
                    <c:v>Žák, student, učeň (N=125)</c:v>
                  </c:pt>
                  <c:pt idx="25">
                    <c:v>Důchodce (N=469)</c:v>
                  </c:pt>
                  <c:pt idx="26">
                    <c:v>Nezaměstnaný (N=49)</c:v>
                  </c:pt>
                  <c:pt idx="27">
                    <c:v>Ostatní (N=121)</c:v>
                  </c:pt>
                  <c:pt idx="29">
                    <c:v>Využívá auto (N=1291)</c:v>
                  </c:pt>
                  <c:pt idx="30">
                    <c:v>Nevyužívá auto (N=835)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Ekonomické postavení</c:v>
                  </c:pt>
                  <c:pt idx="28">
                    <c:v> </c:v>
                  </c:pt>
                  <c:pt idx="29">
                    <c:v>Nezávislé využití auta</c:v>
                  </c:pt>
                </c:lvl>
              </c:multiLvlStrCache>
            </c:multiLvlStrRef>
          </c:cat>
          <c:val>
            <c:numRef>
              <c:f>total_chart!$B$4:$AF$4</c:f>
              <c:numCache>
                <c:formatCode>General</c:formatCode>
                <c:ptCount val="31"/>
                <c:pt idx="0" formatCode="0%">
                  <c:v>5.6941176470588238E-2</c:v>
                </c:pt>
                <c:pt idx="2" formatCode="0%">
                  <c:v>9.193245778611632E-2</c:v>
                </c:pt>
                <c:pt idx="3" formatCode="0%">
                  <c:v>2.1718602455146365E-2</c:v>
                </c:pt>
                <c:pt idx="5" formatCode="0%">
                  <c:v>5.1912568306010931E-2</c:v>
                </c:pt>
                <c:pt idx="6" formatCode="0%">
                  <c:v>5.1219512195121948E-2</c:v>
                </c:pt>
                <c:pt idx="7" formatCode="0%">
                  <c:v>7.4879227053140096E-2</c:v>
                </c:pt>
                <c:pt idx="8" formatCode="0%">
                  <c:v>9.0116279069767435E-2</c:v>
                </c:pt>
                <c:pt idx="9" formatCode="0%">
                  <c:v>3.2148900169204735E-2</c:v>
                </c:pt>
                <c:pt idx="11" formatCode="0%">
                  <c:v>1.5625E-2</c:v>
                </c:pt>
                <c:pt idx="12" formatCode="0%">
                  <c:v>7.0719602977667495E-2</c:v>
                </c:pt>
                <c:pt idx="13" formatCode="0%">
                  <c:v>5.7247259439707675E-2</c:v>
                </c:pt>
                <c:pt idx="14" formatCode="0%">
                  <c:v>4.0431266846361183E-2</c:v>
                </c:pt>
                <c:pt idx="16" formatCode="0%">
                  <c:v>2.0134228187919462E-2</c:v>
                </c:pt>
                <c:pt idx="17" formatCode="0%">
                  <c:v>3.9823008849557522E-2</c:v>
                </c:pt>
                <c:pt idx="18" formatCode="0%">
                  <c:v>6.1868686868686872E-2</c:v>
                </c:pt>
                <c:pt idx="19" formatCode="0%">
                  <c:v>7.5313807531380755E-2</c:v>
                </c:pt>
                <c:pt idx="21" formatCode="0%">
                  <c:v>5.6188925081433222E-2</c:v>
                </c:pt>
                <c:pt idx="22" formatCode="0%">
                  <c:v>0.30434782608695654</c:v>
                </c:pt>
                <c:pt idx="23" formatCode="0%">
                  <c:v>5.8139534883720929E-2</c:v>
                </c:pt>
                <c:pt idx="24" formatCode="0%">
                  <c:v>5.6000000000000001E-2</c:v>
                </c:pt>
                <c:pt idx="25" formatCode="0%">
                  <c:v>4.4776119402985072E-2</c:v>
                </c:pt>
                <c:pt idx="26" formatCode="0%">
                  <c:v>2.0408163265306121E-2</c:v>
                </c:pt>
                <c:pt idx="27" formatCode="0%">
                  <c:v>2.4793388429752067E-2</c:v>
                </c:pt>
                <c:pt idx="29" formatCode="0%">
                  <c:v>8.1332300542215338E-2</c:v>
                </c:pt>
                <c:pt idx="30" formatCode="0%">
                  <c:v>1.9161676646706587E-2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CEB-48AF-A6E9-41B713F5BE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axId val="349557184"/>
        <c:axId val="349562672"/>
      </c:barChart>
      <c:catAx>
        <c:axId val="34955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49562672"/>
        <c:crosses val="autoZero"/>
        <c:auto val="1"/>
        <c:lblAlgn val="ctr"/>
        <c:lblOffset val="0"/>
        <c:noMultiLvlLbl val="0"/>
      </c:catAx>
      <c:valAx>
        <c:axId val="349562672"/>
        <c:scaling>
          <c:orientation val="minMax"/>
          <c:max val="0.30000000000000004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9557184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0"/>
          <c:w val="0.84268526421678192"/>
          <c:h val="0.4359619744795107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Bez bicyklu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total_chart!$B$4:$V$4</c:f>
              <c:numCache>
                <c:formatCode>General</c:formatCode>
                <c:ptCount val="21"/>
                <c:pt idx="0" formatCode="0%">
                  <c:v>0.33938814531548755</c:v>
                </c:pt>
                <c:pt idx="2" formatCode="0%">
                  <c:v>0.5</c:v>
                </c:pt>
                <c:pt idx="3" formatCode="0%">
                  <c:v>0.36875000000000002</c:v>
                </c:pt>
                <c:pt idx="4" formatCode="0%">
                  <c:v>0.17098445595854922</c:v>
                </c:pt>
                <c:pt idx="6" formatCode="0%">
                  <c:v>0.59183673469387754</c:v>
                </c:pt>
                <c:pt idx="7" formatCode="0%">
                  <c:v>0.39247311827956988</c:v>
                </c:pt>
                <c:pt idx="8" formatCode="0%">
                  <c:v>0.25797101449275361</c:v>
                </c:pt>
                <c:pt idx="9" formatCode="0%">
                  <c:v>0.21621621621621623</c:v>
                </c:pt>
                <c:pt idx="11" formatCode="0%">
                  <c:v>0.55135135135135138</c:v>
                </c:pt>
                <c:pt idx="12" formatCode="0%">
                  <c:v>0.31634819532908703</c:v>
                </c:pt>
                <c:pt idx="13" formatCode="0%">
                  <c:v>0.26410256410256411</c:v>
                </c:pt>
                <c:pt idx="15" formatCode="0%">
                  <c:v>0.51538461538461533</c:v>
                </c:pt>
                <c:pt idx="16" formatCode="0%">
                  <c:v>0.31694915254237288</c:v>
                </c:pt>
                <c:pt idx="17" formatCode="0%">
                  <c:v>0.17346938775510204</c:v>
                </c:pt>
                <c:pt idx="19" formatCode="0%">
                  <c:v>0.3507157464212679</c:v>
                </c:pt>
                <c:pt idx="20" formatCode="0%">
                  <c:v>0.16176470588235295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4EE-401F-99C3-2215333A3EC3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1 bicykl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total_chart!$B$5:$V$5</c:f>
              <c:numCache>
                <c:formatCode>General</c:formatCode>
                <c:ptCount val="21"/>
                <c:pt idx="0" formatCode="0%">
                  <c:v>0.24282982791586999</c:v>
                </c:pt>
                <c:pt idx="2" formatCode="0%">
                  <c:v>0.41176470588235292</c:v>
                </c:pt>
                <c:pt idx="3" formatCode="0%">
                  <c:v>0.1875</c:v>
                </c:pt>
                <c:pt idx="4" formatCode="0%">
                  <c:v>0.13989637305699482</c:v>
                </c:pt>
                <c:pt idx="6" formatCode="0%">
                  <c:v>0.31632653061224492</c:v>
                </c:pt>
                <c:pt idx="7" formatCode="0%">
                  <c:v>0.31182795698924731</c:v>
                </c:pt>
                <c:pt idx="8" formatCode="0%">
                  <c:v>0.21159420289855072</c:v>
                </c:pt>
                <c:pt idx="9" formatCode="0%">
                  <c:v>0.13513513513513514</c:v>
                </c:pt>
                <c:pt idx="11" formatCode="0%">
                  <c:v>0.22702702702702704</c:v>
                </c:pt>
                <c:pt idx="12" formatCode="0%">
                  <c:v>0.28450106157112526</c:v>
                </c:pt>
                <c:pt idx="13" formatCode="0%">
                  <c:v>0.19743589743589743</c:v>
                </c:pt>
                <c:pt idx="15" formatCode="0%">
                  <c:v>0.30384615384615382</c:v>
                </c:pt>
                <c:pt idx="16" formatCode="0%">
                  <c:v>0.26101694915254237</c:v>
                </c:pt>
                <c:pt idx="17" formatCode="0%">
                  <c:v>0.10714285714285714</c:v>
                </c:pt>
                <c:pt idx="19" formatCode="0%">
                  <c:v>0.24846625766871167</c:v>
                </c:pt>
                <c:pt idx="20" formatCode="0%">
                  <c:v>0.16176470588235295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4EE-401F-99C3-2215333A3EC3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2 bicykly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0"/>
                  <c:y val="1.07502807135308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045-4443-9B41-5830F2FFFFA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total_chart!$B$6:$V$6</c:f>
              <c:numCache>
                <c:formatCode>General</c:formatCode>
                <c:ptCount val="21"/>
                <c:pt idx="0" formatCode="0%">
                  <c:v>0.20554493307839389</c:v>
                </c:pt>
                <c:pt idx="2" formatCode="0%">
                  <c:v>6.1764705882352944E-2</c:v>
                </c:pt>
                <c:pt idx="3" formatCode="0%">
                  <c:v>0.33124999999999999</c:v>
                </c:pt>
                <c:pt idx="4" formatCode="0%">
                  <c:v>0.22797927461139897</c:v>
                </c:pt>
                <c:pt idx="6" formatCode="0%">
                  <c:v>7.1428571428571425E-2</c:v>
                </c:pt>
                <c:pt idx="7" formatCode="0%">
                  <c:v>0.18817204301075269</c:v>
                </c:pt>
                <c:pt idx="8" formatCode="0%">
                  <c:v>0.26666666666666666</c:v>
                </c:pt>
                <c:pt idx="9" formatCode="0%">
                  <c:v>0.18018018018018017</c:v>
                </c:pt>
                <c:pt idx="11" formatCode="0%">
                  <c:v>0.12432432432432433</c:v>
                </c:pt>
                <c:pt idx="12" formatCode="0%">
                  <c:v>0.20169851380042464</c:v>
                </c:pt>
                <c:pt idx="13" formatCode="0%">
                  <c:v>0.24871794871794872</c:v>
                </c:pt>
                <c:pt idx="15" formatCode="0%">
                  <c:v>0.12307692307692308</c:v>
                </c:pt>
                <c:pt idx="16" formatCode="0%">
                  <c:v>0.21694915254237288</c:v>
                </c:pt>
                <c:pt idx="17" formatCode="0%">
                  <c:v>0.28061224489795916</c:v>
                </c:pt>
                <c:pt idx="19" formatCode="0%">
                  <c:v>0.20245398773006135</c:v>
                </c:pt>
                <c:pt idx="20" formatCode="0%">
                  <c:v>0.26470588235294118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4EE-401F-99C3-2215333A3EC3}"/>
            </c:ext>
          </c:extLst>
        </c:ser>
        <c:ser>
          <c:idx val="3"/>
          <c:order val="3"/>
          <c:tx>
            <c:strRef>
              <c:f>total_chart!$A$7</c:f>
              <c:strCache>
                <c:ptCount val="1"/>
                <c:pt idx="0">
                  <c:v>3 bicykly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total_chart!$B$7:$V$7</c:f>
              <c:numCache>
                <c:formatCode>General</c:formatCode>
                <c:ptCount val="21"/>
                <c:pt idx="0" formatCode="0%">
                  <c:v>0.1022944550669216</c:v>
                </c:pt>
                <c:pt idx="2" formatCode="0%">
                  <c:v>1.7647058823529412E-2</c:v>
                </c:pt>
                <c:pt idx="3" formatCode="0%">
                  <c:v>8.7499999999999994E-2</c:v>
                </c:pt>
                <c:pt idx="4" formatCode="0%">
                  <c:v>0.19170984455958548</c:v>
                </c:pt>
                <c:pt idx="6" formatCode="0%">
                  <c:v>1.020408163265306E-2</c:v>
                </c:pt>
                <c:pt idx="7" formatCode="0%">
                  <c:v>5.9139784946236562E-2</c:v>
                </c:pt>
                <c:pt idx="8" formatCode="0%">
                  <c:v>0.12753623188405797</c:v>
                </c:pt>
                <c:pt idx="9" formatCode="0%">
                  <c:v>0.22522522522522523</c:v>
                </c:pt>
                <c:pt idx="11" formatCode="0%">
                  <c:v>5.4054054054054057E-2</c:v>
                </c:pt>
                <c:pt idx="12" formatCode="0%">
                  <c:v>9.1295116772823773E-2</c:v>
                </c:pt>
                <c:pt idx="13" formatCode="0%">
                  <c:v>0.13846153846153847</c:v>
                </c:pt>
                <c:pt idx="15" formatCode="0%">
                  <c:v>2.6923076923076925E-2</c:v>
                </c:pt>
                <c:pt idx="16" formatCode="0%">
                  <c:v>9.6610169491525427E-2</c:v>
                </c:pt>
                <c:pt idx="17" formatCode="0%">
                  <c:v>0.21938775510204081</c:v>
                </c:pt>
                <c:pt idx="19" formatCode="0%">
                  <c:v>9.9182004089979556E-2</c:v>
                </c:pt>
                <c:pt idx="20" formatCode="0%">
                  <c:v>0.14705882352941177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4EE-401F-99C3-2215333A3EC3}"/>
            </c:ext>
          </c:extLst>
        </c:ser>
        <c:ser>
          <c:idx val="4"/>
          <c:order val="4"/>
          <c:tx>
            <c:strRef>
              <c:f>total_chart!$A$8</c:f>
              <c:strCache>
                <c:ptCount val="1"/>
                <c:pt idx="0">
                  <c:v>4 bicykly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total_chart!$B$8:$V$8</c:f>
              <c:numCache>
                <c:formatCode>General</c:formatCode>
                <c:ptCount val="21"/>
                <c:pt idx="0" formatCode="0%">
                  <c:v>8.7954110898661564E-2</c:v>
                </c:pt>
                <c:pt idx="2" formatCode="0%">
                  <c:v>8.8235294117647058E-3</c:v>
                </c:pt>
                <c:pt idx="3" formatCode="0%">
                  <c:v>1.8749999999999999E-2</c:v>
                </c:pt>
                <c:pt idx="4" formatCode="0%">
                  <c:v>0.21502590673575128</c:v>
                </c:pt>
                <c:pt idx="6" formatCode="0%">
                  <c:v>1.020408163265306E-2</c:v>
                </c:pt>
                <c:pt idx="7" formatCode="0%">
                  <c:v>3.4946236559139782E-2</c:v>
                </c:pt>
                <c:pt idx="8" formatCode="0%">
                  <c:v>0.1072463768115942</c:v>
                </c:pt>
                <c:pt idx="9" formatCode="0%">
                  <c:v>0.1981981981981982</c:v>
                </c:pt>
                <c:pt idx="11" formatCode="0%">
                  <c:v>3.783783783783784E-2</c:v>
                </c:pt>
                <c:pt idx="12" formatCode="0%">
                  <c:v>8.9171974522292988E-2</c:v>
                </c:pt>
                <c:pt idx="13" formatCode="0%">
                  <c:v>0.11025641025641025</c:v>
                </c:pt>
                <c:pt idx="15" formatCode="0%">
                  <c:v>2.3076923076923078E-2</c:v>
                </c:pt>
                <c:pt idx="16" formatCode="0%">
                  <c:v>9.3220338983050849E-2</c:v>
                </c:pt>
                <c:pt idx="17" formatCode="0%">
                  <c:v>0.15816326530612246</c:v>
                </c:pt>
                <c:pt idx="19" formatCode="0%">
                  <c:v>8.0777096114519428E-2</c:v>
                </c:pt>
                <c:pt idx="20" formatCode="0%">
                  <c:v>0.19117647058823528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4EE-401F-99C3-2215333A3EC3}"/>
            </c:ext>
          </c:extLst>
        </c:ser>
        <c:ser>
          <c:idx val="5"/>
          <c:order val="5"/>
          <c:tx>
            <c:strRef>
              <c:f>total_chart!$A$9</c:f>
              <c:strCache>
                <c:ptCount val="1"/>
                <c:pt idx="0">
                  <c:v>5 či více bicyklů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total_chart!$B$9:$V$9</c:f>
              <c:numCache>
                <c:formatCode>General</c:formatCode>
                <c:ptCount val="21"/>
                <c:pt idx="0" formatCode="0%">
                  <c:v>2.1988527724665391E-2</c:v>
                </c:pt>
                <c:pt idx="2" formatCode="0%">
                  <c:v>0</c:v>
                </c:pt>
                <c:pt idx="3" formatCode="0%">
                  <c:v>3.1250000000000002E-3</c:v>
                </c:pt>
                <c:pt idx="4" formatCode="0%">
                  <c:v>5.6994818652849742E-2</c:v>
                </c:pt>
                <c:pt idx="6" formatCode="0%">
                  <c:v>0</c:v>
                </c:pt>
                <c:pt idx="7" formatCode="0%">
                  <c:v>1.0752688172043012E-2</c:v>
                </c:pt>
                <c:pt idx="8" formatCode="0%">
                  <c:v>3.1884057971014491E-2</c:v>
                </c:pt>
                <c:pt idx="9" formatCode="0%">
                  <c:v>4.5045045045045043E-2</c:v>
                </c:pt>
                <c:pt idx="11" formatCode="0%">
                  <c:v>5.4054054054054057E-3</c:v>
                </c:pt>
                <c:pt idx="12" formatCode="0%">
                  <c:v>1.4861995753715499E-2</c:v>
                </c:pt>
                <c:pt idx="13" formatCode="0%">
                  <c:v>3.8461538461538464E-2</c:v>
                </c:pt>
                <c:pt idx="15" formatCode="0%">
                  <c:v>7.6923076923076927E-3</c:v>
                </c:pt>
                <c:pt idx="16" formatCode="0%">
                  <c:v>1.5254237288135594E-2</c:v>
                </c:pt>
                <c:pt idx="17" formatCode="0%">
                  <c:v>5.6122448979591837E-2</c:v>
                </c:pt>
                <c:pt idx="19" formatCode="0%">
                  <c:v>1.8404907975460124E-2</c:v>
                </c:pt>
                <c:pt idx="20" formatCode="0%">
                  <c:v>7.3529411764705885E-2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4EE-401F-99C3-2215333A3EC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349557576"/>
        <c:axId val="349556008"/>
      </c:barChart>
      <c:catAx>
        <c:axId val="349557576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49556008"/>
        <c:crosses val="autoZero"/>
        <c:auto val="1"/>
        <c:lblAlgn val="ctr"/>
        <c:lblOffset val="0"/>
        <c:noMultiLvlLbl val="0"/>
      </c:catAx>
      <c:valAx>
        <c:axId val="349556008"/>
        <c:scaling>
          <c:orientation val="maxMin"/>
          <c:max val="1"/>
          <c:min val="0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9557576"/>
        <c:crosses val="max"/>
        <c:crossBetween val="between"/>
        <c:minorUnit val="4.0000000000000022E-2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86294158288892964"/>
          <c:y val="2.6632321466504318E-2"/>
          <c:w val="0.13705844065098938"/>
          <c:h val="0.42825214900972336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429375469305922E-3"/>
          <c:y val="4.3650160471217815E-2"/>
          <c:w val="0.98771412490613886"/>
          <c:h val="0.421256944829474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Využívá kolo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total_chart!$B$2:$AD$3</c:f>
              <c:multiLvlStrCache>
                <c:ptCount val="29"/>
                <c:lvl>
                  <c:pt idx="0">
                    <c:v>Celkem (N=2449)</c:v>
                  </c:pt>
                  <c:pt idx="2">
                    <c:v>Muž (N=1226)</c:v>
                  </c:pt>
                  <c:pt idx="3">
                    <c:v>Žena (N=1223)</c:v>
                  </c:pt>
                  <c:pt idx="5">
                    <c:v>6-17 let (N=324)</c:v>
                  </c:pt>
                  <c:pt idx="6">
                    <c:v>18-29 let (N=366)</c:v>
                  </c:pt>
                  <c:pt idx="7">
                    <c:v>30-39 let (N=410)</c:v>
                  </c:pt>
                  <c:pt idx="8">
                    <c:v>40-49 let (N=414)</c:v>
                  </c:pt>
                  <c:pt idx="9">
                    <c:v>50-59 let (N=344)</c:v>
                  </c:pt>
                  <c:pt idx="10">
                    <c:v>60 let a více (N=591)</c:v>
                  </c:pt>
                  <c:pt idx="12">
                    <c:v>Základní (N=450)</c:v>
                  </c:pt>
                  <c:pt idx="13">
                    <c:v>Vyučen/a (N=807)</c:v>
                  </c:pt>
                  <c:pt idx="14">
                    <c:v>Středoškolské, VOŠ (N=821)</c:v>
                  </c:pt>
                  <c:pt idx="15">
                    <c:v>Vysokoškolské (N=371)</c:v>
                  </c:pt>
                  <c:pt idx="17">
                    <c:v>Do 15.000 Kč (N=156)</c:v>
                  </c:pt>
                  <c:pt idx="18">
                    <c:v>15.001–30.000 Kč (N=767)</c:v>
                  </c:pt>
                  <c:pt idx="19">
                    <c:v>30.001–50.000 Kč (N=920)</c:v>
                  </c:pt>
                  <c:pt idx="20">
                    <c:v>50.001 Kč a více (N=294)</c:v>
                  </c:pt>
                  <c:pt idx="22">
                    <c:v>Zaměstnanec (N=1228)</c:v>
                  </c:pt>
                  <c:pt idx="23">
                    <c:v>Podnikatel (N=46)</c:v>
                  </c:pt>
                  <c:pt idx="24">
                    <c:v>OSVČ (N=86)</c:v>
                  </c:pt>
                  <c:pt idx="25">
                    <c:v>Žák, student, učeň (N=446)</c:v>
                  </c:pt>
                  <c:pt idx="26">
                    <c:v>Důchodce (N=469)</c:v>
                  </c:pt>
                  <c:pt idx="27">
                    <c:v>Nezaměstnaný (N=50)</c:v>
                  </c:pt>
                  <c:pt idx="28">
                    <c:v>Ostatní (N=122)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1">
                    <c:v> </c:v>
                  </c:pt>
                  <c:pt idx="12">
                    <c:v>Vzdělání</c:v>
                  </c:pt>
                  <c:pt idx="16">
                    <c:v> </c:v>
                  </c:pt>
                  <c:pt idx="17">
                    <c:v>Čistý příjem domácnosti</c:v>
                  </c:pt>
                  <c:pt idx="21">
                    <c:v> </c:v>
                  </c:pt>
                  <c:pt idx="22">
                    <c:v>Ekonomické postavení</c:v>
                  </c:pt>
                </c:lvl>
              </c:multiLvlStrCache>
            </c:multiLvlStrRef>
          </c:cat>
          <c:val>
            <c:numRef>
              <c:f>total_chart!$B$4:$AD$4</c:f>
              <c:numCache>
                <c:formatCode>General</c:formatCode>
                <c:ptCount val="29"/>
                <c:pt idx="0" formatCode="0%">
                  <c:v>0.55737035524703959</c:v>
                </c:pt>
                <c:pt idx="2" formatCode="0%">
                  <c:v>0.59380097879282223</c:v>
                </c:pt>
                <c:pt idx="3" formatCode="0%">
                  <c:v>0.52166802943581358</c:v>
                </c:pt>
                <c:pt idx="5" formatCode="0%">
                  <c:v>0.71604938271604934</c:v>
                </c:pt>
                <c:pt idx="6" formatCode="0%">
                  <c:v>0.62841530054644812</c:v>
                </c:pt>
                <c:pt idx="7" formatCode="0%">
                  <c:v>0.58780487804878045</c:v>
                </c:pt>
                <c:pt idx="8" formatCode="0%">
                  <c:v>0.65217391304347827</c:v>
                </c:pt>
                <c:pt idx="9" formatCode="0%">
                  <c:v>0.50290697674418605</c:v>
                </c:pt>
                <c:pt idx="10" formatCode="0%">
                  <c:v>0.37055837563451777</c:v>
                </c:pt>
                <c:pt idx="12" formatCode="0%">
                  <c:v>0.63111111111111107</c:v>
                </c:pt>
                <c:pt idx="13" formatCode="0%">
                  <c:v>0.44485749690210658</c:v>
                </c:pt>
                <c:pt idx="14" formatCode="0%">
                  <c:v>0.59074299634591965</c:v>
                </c:pt>
                <c:pt idx="15" formatCode="0%">
                  <c:v>0.63881401617250677</c:v>
                </c:pt>
                <c:pt idx="17" formatCode="0%">
                  <c:v>0.35256410256410259</c:v>
                </c:pt>
                <c:pt idx="18" formatCode="0%">
                  <c:v>0.49674054758800523</c:v>
                </c:pt>
                <c:pt idx="19" formatCode="0%">
                  <c:v>0.61847826086956526</c:v>
                </c:pt>
                <c:pt idx="20" formatCode="0%">
                  <c:v>0.63945578231292521</c:v>
                </c:pt>
                <c:pt idx="22" formatCode="0%">
                  <c:v>0.58469055374592838</c:v>
                </c:pt>
                <c:pt idx="23" formatCode="0%">
                  <c:v>0.71739130434782605</c:v>
                </c:pt>
                <c:pt idx="24" formatCode="0%">
                  <c:v>0.63953488372093026</c:v>
                </c:pt>
                <c:pt idx="25" formatCode="0%">
                  <c:v>0.72869955156950672</c:v>
                </c:pt>
                <c:pt idx="26" formatCode="0%">
                  <c:v>0.31556503198294245</c:v>
                </c:pt>
                <c:pt idx="27" formatCode="0%">
                  <c:v>0.28000000000000003</c:v>
                </c:pt>
                <c:pt idx="28" formatCode="0%">
                  <c:v>0.58196721311475408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04D-40A7-AE19-2CD7631439D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axId val="349559928"/>
        <c:axId val="349556792"/>
      </c:barChart>
      <c:catAx>
        <c:axId val="349559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49556792"/>
        <c:crosses val="autoZero"/>
        <c:auto val="1"/>
        <c:lblAlgn val="ctr"/>
        <c:lblOffset val="0"/>
        <c:noMultiLvlLbl val="0"/>
      </c:catAx>
      <c:valAx>
        <c:axId val="349556792"/>
        <c:scaling>
          <c:orientation val="minMax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9559928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2.0302793930239142E-2"/>
          <c:w val="0.79811010949915384"/>
          <c:h val="0.5016614262575183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Nikdo nemá jízdenku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Do 15.000 Kč (N=98)</c:v>
                  </c:pt>
                  <c:pt idx="3">
                    <c:v>15.001–30.000 Kč (N=372)</c:v>
                  </c:pt>
                  <c:pt idx="4">
                    <c:v>30.001–50.000 Kč (N=345)</c:v>
                  </c:pt>
                  <c:pt idx="5">
                    <c:v>50.001 Kč a více (N=111)</c:v>
                  </c:pt>
                  <c:pt idx="7">
                    <c:v>Základní, vyučen/a (N=185)</c:v>
                  </c:pt>
                  <c:pt idx="8">
                    <c:v>Středoškolské, VOŠ (N=471)</c:v>
                  </c:pt>
                  <c:pt idx="9">
                    <c:v>Vysokoškolské (N=390)</c:v>
                  </c:pt>
                  <c:pt idx="11">
                    <c:v>Bez auta (N=260)</c:v>
                  </c:pt>
                  <c:pt idx="12">
                    <c:v>1 auto (N=590)</c:v>
                  </c:pt>
                  <c:pt idx="13">
                    <c:v>Více aut (N=196)</c:v>
                  </c:pt>
                  <c:pt idx="15">
                    <c:v>Bez bicyklu (N=355)</c:v>
                  </c:pt>
                  <c:pt idx="16">
                    <c:v>1 bicykl (N=254)</c:v>
                  </c:pt>
                  <c:pt idx="17">
                    <c:v>Více bicyklů (N=437)</c:v>
                  </c:pt>
                </c:lvl>
                <c:lvl>
                  <c:pt idx="1">
                    <c:v> </c:v>
                  </c:pt>
                  <c:pt idx="2">
                    <c:v>Čistý příjem domácnosti</c:v>
                  </c:pt>
                  <c:pt idx="6">
                    <c:v> </c:v>
                  </c:pt>
                  <c:pt idx="7">
                    <c:v>Nejvyšší vzdělání v domácnosti</c:v>
                  </c:pt>
                  <c:pt idx="10">
                    <c:v> </c:v>
                  </c:pt>
                  <c:pt idx="11">
                    <c:v>Počet aut v domácnosti</c:v>
                  </c:pt>
                  <c:pt idx="14">
                    <c:v> </c:v>
                  </c:pt>
                  <c:pt idx="15">
                    <c:v>Počet jízdních kol v domácnosti</c:v>
                  </c:pt>
                </c:lvl>
              </c:multiLvlStrCache>
            </c:multiLvlStrRef>
          </c:cat>
          <c:val>
            <c:numRef>
              <c:f>total_chart!$B$4:$S$4</c:f>
              <c:numCache>
                <c:formatCode>General</c:formatCode>
                <c:ptCount val="18"/>
                <c:pt idx="0" formatCode="0%">
                  <c:v>0.4416826003824092</c:v>
                </c:pt>
                <c:pt idx="2" formatCode="0%">
                  <c:v>0.46938775510204084</c:v>
                </c:pt>
                <c:pt idx="3" formatCode="0%">
                  <c:v>0.41397849462365593</c:v>
                </c:pt>
                <c:pt idx="4" formatCode="0%">
                  <c:v>0.45217391304347826</c:v>
                </c:pt>
                <c:pt idx="5" formatCode="0%">
                  <c:v>0.5495495495495496</c:v>
                </c:pt>
                <c:pt idx="7" formatCode="0%">
                  <c:v>0.36216216216216218</c:v>
                </c:pt>
                <c:pt idx="8" formatCode="0%">
                  <c:v>0.4288747346072187</c:v>
                </c:pt>
                <c:pt idx="9" formatCode="0%">
                  <c:v>0.49487179487179489</c:v>
                </c:pt>
                <c:pt idx="11" formatCode="0%">
                  <c:v>0.26538461538461539</c:v>
                </c:pt>
                <c:pt idx="12" formatCode="0%">
                  <c:v>0.488135593220339</c:v>
                </c:pt>
                <c:pt idx="13" formatCode="0%">
                  <c:v>0.5357142857142857</c:v>
                </c:pt>
                <c:pt idx="15" formatCode="0%">
                  <c:v>0.47887323943661969</c:v>
                </c:pt>
                <c:pt idx="16" formatCode="0%">
                  <c:v>0.452755905511811</c:v>
                </c:pt>
                <c:pt idx="17" formatCode="0%">
                  <c:v>0.40274599542334094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B31-4A39-BF90-AE25B2D38D78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1 majitel jízdenky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Do 15.000 Kč (N=98)</c:v>
                  </c:pt>
                  <c:pt idx="3">
                    <c:v>15.001–30.000 Kč (N=372)</c:v>
                  </c:pt>
                  <c:pt idx="4">
                    <c:v>30.001–50.000 Kč (N=345)</c:v>
                  </c:pt>
                  <c:pt idx="5">
                    <c:v>50.001 Kč a více (N=111)</c:v>
                  </c:pt>
                  <c:pt idx="7">
                    <c:v>Základní, vyučen/a (N=185)</c:v>
                  </c:pt>
                  <c:pt idx="8">
                    <c:v>Středoškolské, VOŠ (N=471)</c:v>
                  </c:pt>
                  <c:pt idx="9">
                    <c:v>Vysokoškolské (N=390)</c:v>
                  </c:pt>
                  <c:pt idx="11">
                    <c:v>Bez auta (N=260)</c:v>
                  </c:pt>
                  <c:pt idx="12">
                    <c:v>1 auto (N=590)</c:v>
                  </c:pt>
                  <c:pt idx="13">
                    <c:v>Více aut (N=196)</c:v>
                  </c:pt>
                  <c:pt idx="15">
                    <c:v>Bez bicyklu (N=355)</c:v>
                  </c:pt>
                  <c:pt idx="16">
                    <c:v>1 bicykl (N=254)</c:v>
                  </c:pt>
                  <c:pt idx="17">
                    <c:v>Více bicyklů (N=437)</c:v>
                  </c:pt>
                </c:lvl>
                <c:lvl>
                  <c:pt idx="1">
                    <c:v> </c:v>
                  </c:pt>
                  <c:pt idx="2">
                    <c:v>Čistý příjem domácnosti</c:v>
                  </c:pt>
                  <c:pt idx="6">
                    <c:v> </c:v>
                  </c:pt>
                  <c:pt idx="7">
                    <c:v>Nejvyšší vzdělání v domácnosti</c:v>
                  </c:pt>
                  <c:pt idx="10">
                    <c:v> </c:v>
                  </c:pt>
                  <c:pt idx="11">
                    <c:v>Počet aut v domácnosti</c:v>
                  </c:pt>
                  <c:pt idx="14">
                    <c:v> </c:v>
                  </c:pt>
                  <c:pt idx="15">
                    <c:v>Počet jízdních kol v domácnosti</c:v>
                  </c:pt>
                </c:lvl>
              </c:multiLvlStrCache>
            </c:multiLvlStrRef>
          </c:cat>
          <c:val>
            <c:numRef>
              <c:f>total_chart!$B$5:$S$5</c:f>
              <c:numCache>
                <c:formatCode>General</c:formatCode>
                <c:ptCount val="18"/>
                <c:pt idx="0" formatCode="0%">
                  <c:v>0.36233269598470363</c:v>
                </c:pt>
                <c:pt idx="2" formatCode="0%">
                  <c:v>0.5</c:v>
                </c:pt>
                <c:pt idx="3" formatCode="0%">
                  <c:v>0.41129032258064518</c:v>
                </c:pt>
                <c:pt idx="4" formatCode="0%">
                  <c:v>0.31014492753623191</c:v>
                </c:pt>
                <c:pt idx="5" formatCode="0%">
                  <c:v>0.22522522522522523</c:v>
                </c:pt>
                <c:pt idx="7" formatCode="0%">
                  <c:v>0.44324324324324327</c:v>
                </c:pt>
                <c:pt idx="8" formatCode="0%">
                  <c:v>0.35881104033970274</c:v>
                </c:pt>
                <c:pt idx="9" formatCode="0%">
                  <c:v>0.3282051282051282</c:v>
                </c:pt>
                <c:pt idx="11" formatCode="0%">
                  <c:v>0.48461538461538461</c:v>
                </c:pt>
                <c:pt idx="12" formatCode="0%">
                  <c:v>0.34745762711864409</c:v>
                </c:pt>
                <c:pt idx="13" formatCode="0%">
                  <c:v>0.24489795918367346</c:v>
                </c:pt>
                <c:pt idx="15" formatCode="0%">
                  <c:v>0.39718309859154932</c:v>
                </c:pt>
                <c:pt idx="16" formatCode="0%">
                  <c:v>0.42519685039370081</c:v>
                </c:pt>
                <c:pt idx="17" formatCode="0%">
                  <c:v>0.2974828375286041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B31-4A39-BF90-AE25B2D38D78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2 majitelé jízdenky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Do 15.000 Kč (N=98)</c:v>
                  </c:pt>
                  <c:pt idx="3">
                    <c:v>15.001–30.000 Kč (N=372)</c:v>
                  </c:pt>
                  <c:pt idx="4">
                    <c:v>30.001–50.000 Kč (N=345)</c:v>
                  </c:pt>
                  <c:pt idx="5">
                    <c:v>50.001 Kč a více (N=111)</c:v>
                  </c:pt>
                  <c:pt idx="7">
                    <c:v>Základní, vyučen/a (N=185)</c:v>
                  </c:pt>
                  <c:pt idx="8">
                    <c:v>Středoškolské, VOŠ (N=471)</c:v>
                  </c:pt>
                  <c:pt idx="9">
                    <c:v>Vysokoškolské (N=390)</c:v>
                  </c:pt>
                  <c:pt idx="11">
                    <c:v>Bez auta (N=260)</c:v>
                  </c:pt>
                  <c:pt idx="12">
                    <c:v>1 auto (N=590)</c:v>
                  </c:pt>
                  <c:pt idx="13">
                    <c:v>Více aut (N=196)</c:v>
                  </c:pt>
                  <c:pt idx="15">
                    <c:v>Bez bicyklu (N=355)</c:v>
                  </c:pt>
                  <c:pt idx="16">
                    <c:v>1 bicykl (N=254)</c:v>
                  </c:pt>
                  <c:pt idx="17">
                    <c:v>Více bicyklů (N=437)</c:v>
                  </c:pt>
                </c:lvl>
                <c:lvl>
                  <c:pt idx="1">
                    <c:v> </c:v>
                  </c:pt>
                  <c:pt idx="2">
                    <c:v>Čistý příjem domácnosti</c:v>
                  </c:pt>
                  <c:pt idx="6">
                    <c:v> </c:v>
                  </c:pt>
                  <c:pt idx="7">
                    <c:v>Nejvyšší vzdělání v domácnosti</c:v>
                  </c:pt>
                  <c:pt idx="10">
                    <c:v> </c:v>
                  </c:pt>
                  <c:pt idx="11">
                    <c:v>Počet aut v domácnosti</c:v>
                  </c:pt>
                  <c:pt idx="14">
                    <c:v> </c:v>
                  </c:pt>
                  <c:pt idx="15">
                    <c:v>Počet jízdních kol v domácnosti</c:v>
                  </c:pt>
                </c:lvl>
              </c:multiLvlStrCache>
            </c:multiLvlStrRef>
          </c:cat>
          <c:val>
            <c:numRef>
              <c:f>total_chart!$B$6:$S$6</c:f>
              <c:numCache>
                <c:formatCode>General</c:formatCode>
                <c:ptCount val="18"/>
                <c:pt idx="0" formatCode="0%">
                  <c:v>0.12332695984703633</c:v>
                </c:pt>
                <c:pt idx="2" formatCode="0%">
                  <c:v>2.0408163265306121E-2</c:v>
                </c:pt>
                <c:pt idx="3" formatCode="0%">
                  <c:v>0.10483870967741936</c:v>
                </c:pt>
                <c:pt idx="4" formatCode="0%">
                  <c:v>0.15072463768115943</c:v>
                </c:pt>
                <c:pt idx="5" formatCode="0%">
                  <c:v>0.17117117117117117</c:v>
                </c:pt>
                <c:pt idx="7" formatCode="0%">
                  <c:v>0.12432432432432433</c:v>
                </c:pt>
                <c:pt idx="8" formatCode="0%">
                  <c:v>0.12101910828025478</c:v>
                </c:pt>
                <c:pt idx="9" formatCode="0%">
                  <c:v>0.12564102564102564</c:v>
                </c:pt>
                <c:pt idx="11" formatCode="0%">
                  <c:v>0.16923076923076924</c:v>
                </c:pt>
                <c:pt idx="12" formatCode="0%">
                  <c:v>9.3220338983050849E-2</c:v>
                </c:pt>
                <c:pt idx="13" formatCode="0%">
                  <c:v>0.15306122448979592</c:v>
                </c:pt>
                <c:pt idx="15" formatCode="0%">
                  <c:v>9.8591549295774641E-2</c:v>
                </c:pt>
                <c:pt idx="16" formatCode="0%">
                  <c:v>8.2677165354330714E-2</c:v>
                </c:pt>
                <c:pt idx="17" formatCode="0%">
                  <c:v>0.16704805491990846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B31-4A39-BF90-AE25B2D38D78}"/>
            </c:ext>
          </c:extLst>
        </c:ser>
        <c:ser>
          <c:idx val="3"/>
          <c:order val="3"/>
          <c:tx>
            <c:strRef>
              <c:f>total_chart!$A$7</c:f>
              <c:strCache>
                <c:ptCount val="1"/>
                <c:pt idx="0">
                  <c:v>3 či více majitelů jízdenky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Do 15.000 Kč (N=98)</c:v>
                  </c:pt>
                  <c:pt idx="3">
                    <c:v>15.001–30.000 Kč (N=372)</c:v>
                  </c:pt>
                  <c:pt idx="4">
                    <c:v>30.001–50.000 Kč (N=345)</c:v>
                  </c:pt>
                  <c:pt idx="5">
                    <c:v>50.001 Kč a více (N=111)</c:v>
                  </c:pt>
                  <c:pt idx="7">
                    <c:v>Základní, vyučen/a (N=185)</c:v>
                  </c:pt>
                  <c:pt idx="8">
                    <c:v>Středoškolské, VOŠ (N=471)</c:v>
                  </c:pt>
                  <c:pt idx="9">
                    <c:v>Vysokoškolské (N=390)</c:v>
                  </c:pt>
                  <c:pt idx="11">
                    <c:v>Bez auta (N=260)</c:v>
                  </c:pt>
                  <c:pt idx="12">
                    <c:v>1 auto (N=590)</c:v>
                  </c:pt>
                  <c:pt idx="13">
                    <c:v>Více aut (N=196)</c:v>
                  </c:pt>
                  <c:pt idx="15">
                    <c:v>Bez bicyklu (N=355)</c:v>
                  </c:pt>
                  <c:pt idx="16">
                    <c:v>1 bicykl (N=254)</c:v>
                  </c:pt>
                  <c:pt idx="17">
                    <c:v>Více bicyklů (N=437)</c:v>
                  </c:pt>
                </c:lvl>
                <c:lvl>
                  <c:pt idx="1">
                    <c:v> </c:v>
                  </c:pt>
                  <c:pt idx="2">
                    <c:v>Čistý příjem domácnosti</c:v>
                  </c:pt>
                  <c:pt idx="6">
                    <c:v> </c:v>
                  </c:pt>
                  <c:pt idx="7">
                    <c:v>Nejvyšší vzdělání v domácnosti</c:v>
                  </c:pt>
                  <c:pt idx="10">
                    <c:v> </c:v>
                  </c:pt>
                  <c:pt idx="11">
                    <c:v>Počet aut v domácnosti</c:v>
                  </c:pt>
                  <c:pt idx="14">
                    <c:v> </c:v>
                  </c:pt>
                  <c:pt idx="15">
                    <c:v>Počet jízdních kol v domácnosti</c:v>
                  </c:pt>
                </c:lvl>
              </c:multiLvlStrCache>
            </c:multiLvlStrRef>
          </c:cat>
          <c:val>
            <c:numRef>
              <c:f>total_chart!$B$7:$S$7</c:f>
              <c:numCache>
                <c:formatCode>General</c:formatCode>
                <c:ptCount val="18"/>
                <c:pt idx="0" formatCode="0%">
                  <c:v>7.2657743785850867E-2</c:v>
                </c:pt>
                <c:pt idx="2" formatCode="0%">
                  <c:v>1.020408163265306E-2</c:v>
                </c:pt>
                <c:pt idx="3" formatCode="0%">
                  <c:v>6.7204301075268813E-2</c:v>
                </c:pt>
                <c:pt idx="4" formatCode="0%">
                  <c:v>8.9855072463768115E-2</c:v>
                </c:pt>
                <c:pt idx="5" formatCode="0%">
                  <c:v>5.4054054054054057E-2</c:v>
                </c:pt>
                <c:pt idx="7" formatCode="0%">
                  <c:v>6.4864864864864868E-2</c:v>
                </c:pt>
                <c:pt idx="8" formatCode="0%">
                  <c:v>9.3418259023354558E-2</c:v>
                </c:pt>
                <c:pt idx="9" formatCode="0%">
                  <c:v>5.128205128205128E-2</c:v>
                </c:pt>
                <c:pt idx="11" formatCode="0%">
                  <c:v>7.6923076923076927E-2</c:v>
                </c:pt>
                <c:pt idx="12" formatCode="0%">
                  <c:v>7.1186440677966104E-2</c:v>
                </c:pt>
                <c:pt idx="13" formatCode="0%">
                  <c:v>6.6326530612244902E-2</c:v>
                </c:pt>
                <c:pt idx="15" formatCode="0%">
                  <c:v>2.5352112676056339E-2</c:v>
                </c:pt>
                <c:pt idx="16" formatCode="0%">
                  <c:v>3.5433070866141732E-2</c:v>
                </c:pt>
                <c:pt idx="17" formatCode="0%">
                  <c:v>0.13272311212814644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B31-4A39-BF90-AE25B2D38D7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349560320"/>
        <c:axId val="349561496"/>
      </c:barChart>
      <c:catAx>
        <c:axId val="349560320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49561496"/>
        <c:crosses val="autoZero"/>
        <c:auto val="1"/>
        <c:lblAlgn val="ctr"/>
        <c:lblOffset val="0"/>
        <c:noMultiLvlLbl val="0"/>
      </c:catAx>
      <c:valAx>
        <c:axId val="349561496"/>
        <c:scaling>
          <c:orientation val="maxMin"/>
          <c:max val="1"/>
          <c:min val="0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9560320"/>
        <c:crosses val="max"/>
        <c:crossBetween val="between"/>
        <c:minorUnit val="4.0000000000000022E-2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83596186044097265"/>
          <c:y val="2.6632321466504318E-2"/>
          <c:w val="0.16403813955902741"/>
          <c:h val="0.49275392988362188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0E784-911E-4936-890C-F5E766CF379B}" type="datetime1">
              <a:rPr lang="cs-CZ" smtClean="0"/>
              <a:t>14.12.2018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EE2E5-390F-4FEF-8359-C6E7CA5D3F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04532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A27C0-D599-43BA-8B00-B3BE1A8710D9}" type="datetime1">
              <a:rPr lang="cs-CZ" smtClean="0"/>
              <a:t>14.12.2018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2CE04-932B-4561-95CF-06BE1B42BE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111262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Text zápatí (edituje se v menu Vložení / Záhlaví a zápatí)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65A27C0-D599-43BA-8B00-B3BE1A8710D9}" type="datetime1">
              <a:rPr lang="cs-CZ" smtClean="0"/>
              <a:t>14.12.2018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35603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 smtClean="0"/>
              <a:t>Text zápatí (edituje se v menu Vložení / Záhlaví a zápatí)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65A27C0-D599-43BA-8B00-B3BE1A8710D9}" type="datetime1">
              <a:rPr lang="cs-CZ" smtClean="0"/>
              <a:t>14.12.2018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4886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26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8158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3744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2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43674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485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288594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1"/>
            <a:ext cx="10561320" cy="15548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7942156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4185328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877303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42661185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261938336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980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7079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30264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63204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80213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15285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17651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48781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10396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963909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8158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7518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2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4704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72495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25853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275676659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1"/>
            <a:ext cx="10561320" cy="15548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332576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0460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5096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4682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747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7992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7104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6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7" Type="http://schemas.openxmlformats.org/officeDocument/2006/relationships/theme" Target="../theme/theme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02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151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sf\Home\Dropbox\nms\_layout images\polygon-background10_BLUE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009FE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2" descr="\\psf\Home\Dropbox\nms\dopisni papiry (sablona DOC)\pomocne\NMS_logo01_WeMakeSense-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33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psf\Home\Dropbox\nms\_layout images\polygon-background10_BLUE-LIGHT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2" descr="\\psf\Home\Dropbox\nms\dopisni papiry (sablona DOC)\pomocne\NMS_logo01_WeMakeSense-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143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psf\Home\Dropbox\nms\_layout images\polygon-background10_GREY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94782" y="5699173"/>
            <a:ext cx="1254036" cy="76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77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14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6524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sf\Home\Dropbox\nms\_layout images\polygon-background10_BLUE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009FE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2" descr="\\psf\Home\Dropbox\nms\dopisni papiry (sablona DOC)\pomocne\NMS_logo01_WeMakeSense-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623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.JPG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="" xmlns:a16="http://schemas.microsoft.com/office/drawing/2014/main" id="{18224764-30CA-4ED5-8256-14E89B5458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Hlavní zjištění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="" xmlns:a16="http://schemas.microsoft.com/office/drawing/2014/main" id="{EDBDAA5A-D0F8-4192-A55A-B8E43DE24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50" name="Picture 2" descr="Car Headlight">
            <a:extLst>
              <a:ext uri="{FF2B5EF4-FFF2-40B4-BE49-F238E27FC236}">
                <a16:creationId xmlns="" xmlns:a16="http://schemas.microsoft.com/office/drawing/2014/main" id="{B47324A4-F75C-4EDA-9908-0A82D10F5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4452" y="1543050"/>
            <a:ext cx="1440000" cy="14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lose-up, clouds, focus">
            <a:extLst>
              <a:ext uri="{FF2B5EF4-FFF2-40B4-BE49-F238E27FC236}">
                <a16:creationId xmlns="" xmlns:a16="http://schemas.microsoft.com/office/drawing/2014/main" id="{8EF99E72-7D0C-48E1-9FAC-3B31FA6C2B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4452" y="3966794"/>
            <a:ext cx="1440000" cy="14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icycles, bikes, sport">
            <a:extLst>
              <a:ext uri="{FF2B5EF4-FFF2-40B4-BE49-F238E27FC236}">
                <a16:creationId xmlns="" xmlns:a16="http://schemas.microsoft.com/office/drawing/2014/main" id="{C79D4DBA-D502-45DC-A133-330504C927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54026" y="1581556"/>
            <a:ext cx="1440000" cy="14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lack Bus Approaching during Nighttime">
            <a:extLst>
              <a:ext uri="{FF2B5EF4-FFF2-40B4-BE49-F238E27FC236}">
                <a16:creationId xmlns="" xmlns:a16="http://schemas.microsoft.com/office/drawing/2014/main" id="{88090312-0233-4B5F-B841-C84E5B5AD8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54026" y="3894772"/>
            <a:ext cx="1440000" cy="14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ástupný symbol pro obsah 7">
            <a:extLst>
              <a:ext uri="{FF2B5EF4-FFF2-40B4-BE49-F238E27FC236}">
                <a16:creationId xmlns="" xmlns:a16="http://schemas.microsoft.com/office/drawing/2014/main" id="{A69D0A99-9FD2-44D8-83B6-177D7DAE7A26}"/>
              </a:ext>
            </a:extLst>
          </p:cNvPr>
          <p:cNvSpPr txBox="1">
            <a:spLocks/>
          </p:cNvSpPr>
          <p:nvPr/>
        </p:nvSpPr>
        <p:spPr>
          <a:xfrm>
            <a:off x="2530543" y="1517159"/>
            <a:ext cx="3508702" cy="4745227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563" indent="0">
              <a:spcBef>
                <a:spcPts val="0"/>
              </a:spcBef>
              <a:buFont typeface="Wingdings" pitchFamily="2" charset="2"/>
              <a:buNone/>
              <a:tabLst>
                <a:tab pos="7358063" algn="r"/>
              </a:tabLst>
            </a:pPr>
            <a:r>
              <a:rPr lang="cs-CZ" sz="2400" b="1" dirty="0"/>
              <a:t>Auto</a:t>
            </a:r>
            <a:r>
              <a:rPr lang="cs-CZ" sz="1600" dirty="0"/>
              <a:t> má k dispozici (soukromé či služební) 75 % domácností.</a:t>
            </a:r>
          </a:p>
          <a:p>
            <a:pPr marL="55563" indent="0">
              <a:spcBef>
                <a:spcPts val="0"/>
              </a:spcBef>
              <a:buFont typeface="Wingdings" pitchFamily="2" charset="2"/>
              <a:buNone/>
              <a:tabLst>
                <a:tab pos="7358063" algn="r"/>
              </a:tabLst>
            </a:pPr>
            <a:endParaRPr lang="cs-CZ" sz="1600" dirty="0"/>
          </a:p>
          <a:p>
            <a:pPr indent="-285750">
              <a:spcBef>
                <a:spcPts val="0"/>
              </a:spcBef>
              <a:tabLst>
                <a:tab pos="7358063" algn="r"/>
              </a:tabLst>
            </a:pPr>
            <a:r>
              <a:rPr lang="cs-CZ" sz="1500" dirty="0"/>
              <a:t>může ho nezávisle používat 61 % dospělých obyvatel</a:t>
            </a:r>
          </a:p>
          <a:p>
            <a:pPr indent="-285750">
              <a:spcBef>
                <a:spcPts val="0"/>
              </a:spcBef>
              <a:tabLst>
                <a:tab pos="7358063" algn="r"/>
              </a:tabLst>
            </a:pPr>
            <a:r>
              <a:rPr lang="cs-CZ" sz="1500" dirty="0"/>
              <a:t>využívají ho častěji muži, lidé středního věku, s vyšším vzděláním a příjmem</a:t>
            </a:r>
          </a:p>
          <a:p>
            <a:pPr indent="-285750">
              <a:spcBef>
                <a:spcPts val="0"/>
              </a:spcBef>
              <a:tabLst>
                <a:tab pos="7358063" algn="r"/>
              </a:tabLst>
            </a:pPr>
            <a:endParaRPr lang="cs-CZ" sz="1600" dirty="0"/>
          </a:p>
          <a:p>
            <a:pPr marL="55563" indent="0">
              <a:spcBef>
                <a:spcPts val="0"/>
              </a:spcBef>
              <a:buClr>
                <a:schemeClr val="accent4"/>
              </a:buClr>
              <a:buNone/>
              <a:tabLst>
                <a:tab pos="7358063" algn="r"/>
              </a:tabLst>
            </a:pPr>
            <a:endParaRPr lang="cs-CZ" sz="1600" dirty="0"/>
          </a:p>
          <a:p>
            <a:pPr marL="55563" indent="0">
              <a:spcBef>
                <a:spcPts val="0"/>
              </a:spcBef>
              <a:buClr>
                <a:schemeClr val="accent4"/>
              </a:buClr>
              <a:buFont typeface="Wingdings" pitchFamily="2" charset="2"/>
              <a:buNone/>
              <a:tabLst>
                <a:tab pos="7358063" algn="r"/>
              </a:tabLst>
            </a:pPr>
            <a:r>
              <a:rPr lang="cs-CZ" sz="2400" b="1" dirty="0"/>
              <a:t>Motorku</a:t>
            </a:r>
            <a:r>
              <a:rPr lang="cs-CZ" sz="1600" dirty="0"/>
              <a:t> má k dispozici 7 % domácností.</a:t>
            </a:r>
          </a:p>
          <a:p>
            <a:pPr marL="55563" indent="0">
              <a:spcBef>
                <a:spcPts val="0"/>
              </a:spcBef>
              <a:buClr>
                <a:schemeClr val="accent4"/>
              </a:buClr>
              <a:buFont typeface="Wingdings" pitchFamily="2" charset="2"/>
              <a:buNone/>
              <a:tabLst>
                <a:tab pos="7358063" algn="r"/>
              </a:tabLst>
            </a:pPr>
            <a:endParaRPr lang="cs-CZ" sz="1500" dirty="0"/>
          </a:p>
          <a:p>
            <a:pPr indent="-285750">
              <a:spcBef>
                <a:spcPts val="0"/>
              </a:spcBef>
              <a:tabLst>
                <a:tab pos="7358063" algn="r"/>
              </a:tabLst>
            </a:pPr>
            <a:r>
              <a:rPr lang="cs-CZ" sz="1500" dirty="0"/>
              <a:t>využívají ji převážně muži, častěji podnikatelé, lidé vyššího středního věku, s vyšším příjmem</a:t>
            </a:r>
          </a:p>
          <a:p>
            <a:pPr indent="-285750">
              <a:spcBef>
                <a:spcPts val="0"/>
              </a:spcBef>
              <a:tabLst>
                <a:tab pos="7358063" algn="r"/>
              </a:tabLst>
            </a:pPr>
            <a:r>
              <a:rPr lang="cs-CZ" sz="1500" dirty="0"/>
              <a:t>neslouží jako náhrada osobního auta, ale jeho doplněk</a:t>
            </a:r>
          </a:p>
          <a:p>
            <a:pPr marL="455613" lvl="1" indent="0">
              <a:spcBef>
                <a:spcPts val="0"/>
              </a:spcBef>
              <a:buFont typeface="Wingdings" pitchFamily="2" charset="2"/>
              <a:buNone/>
              <a:tabLst>
                <a:tab pos="7358063" algn="r"/>
              </a:tabLst>
            </a:pPr>
            <a:endParaRPr lang="cs-CZ" sz="1200" dirty="0"/>
          </a:p>
          <a:p>
            <a:endParaRPr lang="cs-CZ" dirty="0"/>
          </a:p>
        </p:txBody>
      </p:sp>
      <p:sp>
        <p:nvSpPr>
          <p:cNvPr id="16" name="Zástupný symbol pro obsah 8">
            <a:extLst>
              <a:ext uri="{FF2B5EF4-FFF2-40B4-BE49-F238E27FC236}">
                <a16:creationId xmlns="" xmlns:a16="http://schemas.microsoft.com/office/drawing/2014/main" id="{2D12F94B-975E-4E9B-8C75-CE0E4C3CDFE5}"/>
              </a:ext>
            </a:extLst>
          </p:cNvPr>
          <p:cNvSpPr txBox="1">
            <a:spLocks/>
          </p:cNvSpPr>
          <p:nvPr/>
        </p:nvSpPr>
        <p:spPr>
          <a:xfrm>
            <a:off x="8222996" y="1558282"/>
            <a:ext cx="3284593" cy="458534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Kolo</a:t>
            </a:r>
            <a:r>
              <a:rPr lang="cs-CZ" sz="1600" dirty="0"/>
              <a:t> </a:t>
            </a:r>
            <a:r>
              <a:rPr lang="cs-CZ" sz="1700" dirty="0"/>
              <a:t>má k dispozici 66 % domácností.</a:t>
            </a:r>
          </a:p>
          <a:p>
            <a:pPr marL="0" indent="0">
              <a:buFont typeface="Wingdings" pitchFamily="2" charset="2"/>
              <a:buNone/>
            </a:pPr>
            <a:endParaRPr lang="cs-CZ" sz="1700" dirty="0"/>
          </a:p>
          <a:p>
            <a:r>
              <a:rPr lang="cs-CZ" sz="1600" dirty="0"/>
              <a:t>využívají ho více lidé z domácností s vyšším příjmem, využití klesá po 50. roce věku</a:t>
            </a:r>
          </a:p>
          <a:p>
            <a:r>
              <a:rPr lang="cs-CZ" sz="1600" dirty="0"/>
              <a:t>není protipólem využití auta nebo motocyklu, ale doplňkem </a:t>
            </a:r>
          </a:p>
          <a:p>
            <a:endParaRPr lang="cs-CZ" sz="1600" dirty="0"/>
          </a:p>
          <a:p>
            <a:pPr marL="0" indent="0">
              <a:buFont typeface="Wingdings" pitchFamily="2" charset="2"/>
              <a:buNone/>
            </a:pPr>
            <a:endParaRPr lang="cs-CZ" sz="2400" b="1" dirty="0"/>
          </a:p>
          <a:p>
            <a:pPr marL="0" indent="0">
              <a:buFont typeface="Wingdings" pitchFamily="2" charset="2"/>
              <a:buNone/>
            </a:pPr>
            <a:r>
              <a:rPr lang="cs-CZ" sz="2400" b="1" dirty="0"/>
              <a:t>Časovou jízdenku </a:t>
            </a:r>
            <a:r>
              <a:rPr lang="cs-CZ" sz="1700" dirty="0"/>
              <a:t>má alespoň jeden člověk v 56 % domácností</a:t>
            </a:r>
            <a:r>
              <a:rPr lang="cs-CZ" sz="1600" dirty="0"/>
              <a:t>.</a:t>
            </a:r>
          </a:p>
          <a:p>
            <a:pPr marL="0" indent="0">
              <a:buFont typeface="Wingdings" pitchFamily="2" charset="2"/>
              <a:buNone/>
            </a:pPr>
            <a:endParaRPr lang="cs-CZ" sz="1600" dirty="0"/>
          </a:p>
          <a:p>
            <a:r>
              <a:rPr lang="cs-CZ" sz="1600" dirty="0"/>
              <a:t>je více využívána ženami, lidmi s nižším vzděláním a příjmem</a:t>
            </a:r>
          </a:p>
          <a:p>
            <a:r>
              <a:rPr lang="cs-CZ" sz="1600" dirty="0"/>
              <a:t>je málo využívána podnikateli a OSVČ</a:t>
            </a:r>
          </a:p>
          <a:p>
            <a:r>
              <a:rPr lang="cs-CZ" sz="1600" dirty="0"/>
              <a:t>slouží jako náhrada individuální dopravy motorovým vozidlem</a:t>
            </a:r>
            <a:endParaRPr lang="cs-CZ" sz="14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37" y="247159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0736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845B79DB-1150-499A-9DB7-3CA79F0B10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2955600"/>
          </a:xfrm>
        </p:spPr>
        <p:txBody>
          <a:bodyPr/>
          <a:lstStyle/>
          <a:p>
            <a:r>
              <a:rPr lang="cs-CZ" dirty="0"/>
              <a:t>Kola</a:t>
            </a:r>
          </a:p>
        </p:txBody>
      </p:sp>
      <p:pic>
        <p:nvPicPr>
          <p:cNvPr id="4" name="Picture 6" descr="bicycles, bikes, sport">
            <a:extLst>
              <a:ext uri="{FF2B5EF4-FFF2-40B4-BE49-F238E27FC236}">
                <a16:creationId xmlns="" xmlns:a16="http://schemas.microsoft.com/office/drawing/2014/main" id="{16DCD5E6-85BE-4048-BEA2-4DF5973B83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39000" y="2481440"/>
            <a:ext cx="3114000" cy="3114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37" y="273050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742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Množství jízdních kol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11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254381" y="5264045"/>
            <a:ext cx="1004494" cy="875418"/>
            <a:chOff x="11282090" y="125693"/>
            <a:chExt cx="1004494" cy="875418"/>
          </a:xfrm>
        </p:grpSpPr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189" y="125693"/>
              <a:ext cx="650296" cy="650296"/>
            </a:xfrm>
            <a:prstGeom prst="rect">
              <a:avLst/>
            </a:prstGeom>
          </p:spPr>
        </p:pic>
        <p:sp>
          <p:nvSpPr>
            <p:cNvPr id="12" name="Obdélník 11"/>
            <p:cNvSpPr/>
            <p:nvPr/>
          </p:nvSpPr>
          <p:spPr>
            <a:xfrm>
              <a:off x="11282090" y="724112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charset="0"/>
                </a:rPr>
                <a:t>domácnosti</a:t>
              </a:r>
              <a:endParaRPr lang="en-GB" sz="1200" dirty="0">
                <a:solidFill>
                  <a:prstClr val="black">
                    <a:lumMod val="85000"/>
                    <a:lumOff val="15000"/>
                  </a:prstClr>
                </a:solidFill>
                <a:cs typeface="Arial" charset="0"/>
              </a:endParaRPr>
            </a:p>
          </p:txBody>
        </p:sp>
      </p:grpSp>
      <p:sp>
        <p:nvSpPr>
          <p:cNvPr id="19" name="Zástupný symbol pro číslo snímku 2">
            <a:extLst>
              <a:ext uri="{FF2B5EF4-FFF2-40B4-BE49-F238E27FC236}">
                <a16:creationId xmlns="" xmlns:a16="http://schemas.microsoft.com/office/drawing/2014/main" id="{90C323EF-B019-4E34-BC38-C9FA268E570A}"/>
              </a:ext>
            </a:extLst>
          </p:cNvPr>
          <p:cNvSpPr txBox="1">
            <a:spLocks/>
          </p:cNvSpPr>
          <p:nvPr/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400" b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11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20" name="Graf 19">
            <a:extLst>
              <a:ext uri="{FF2B5EF4-FFF2-40B4-BE49-F238E27FC236}">
                <a16:creationId xmlns="" xmlns:a16="http://schemas.microsoft.com/office/drawing/2014/main" id="{BC39E3B2-EF1E-464F-8981-A04E23D9C8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09786"/>
              </p:ext>
            </p:extLst>
          </p:nvPr>
        </p:nvGraphicFramePr>
        <p:xfrm>
          <a:off x="876300" y="1847642"/>
          <a:ext cx="10826659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Obdélník 20">
            <a:extLst>
              <a:ext uri="{FF2B5EF4-FFF2-40B4-BE49-F238E27FC236}">
                <a16:creationId xmlns="" xmlns:a16="http://schemas.microsoft.com/office/drawing/2014/main" id="{52D616B3-917F-42AC-9415-2F343C409901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Kolik jízdních kol je ve Vaší domácnosti?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1046)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cxnSp>
        <p:nvCxnSpPr>
          <p:cNvPr id="22" name="Přímá spojnice 21">
            <a:extLst>
              <a:ext uri="{FF2B5EF4-FFF2-40B4-BE49-F238E27FC236}">
                <a16:creationId xmlns="" xmlns:a16="http://schemas.microsoft.com/office/drawing/2014/main" id="{0C5C4986-23A0-4123-8B2D-CBBB8CEFE5BD}"/>
              </a:ext>
            </a:extLst>
          </p:cNvPr>
          <p:cNvCxnSpPr/>
          <p:nvPr/>
        </p:nvCxnSpPr>
        <p:spPr>
          <a:xfrm flipV="1">
            <a:off x="1937658" y="2122714"/>
            <a:ext cx="1230085" cy="82731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>
            <a:extLst>
              <a:ext uri="{FF2B5EF4-FFF2-40B4-BE49-F238E27FC236}">
                <a16:creationId xmlns="" xmlns:a16="http://schemas.microsoft.com/office/drawing/2014/main" id="{C3498048-2033-427B-B070-5238D50BE366}"/>
              </a:ext>
            </a:extLst>
          </p:cNvPr>
          <p:cNvCxnSpPr/>
          <p:nvPr/>
        </p:nvCxnSpPr>
        <p:spPr>
          <a:xfrm flipV="1">
            <a:off x="3635830" y="2208860"/>
            <a:ext cx="1698172" cy="94800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>
            <a:extLst>
              <a:ext uri="{FF2B5EF4-FFF2-40B4-BE49-F238E27FC236}">
                <a16:creationId xmlns="" xmlns:a16="http://schemas.microsoft.com/office/drawing/2014/main" id="{472A2DEE-80B9-471B-A755-352D3E4D0FA2}"/>
              </a:ext>
            </a:extLst>
          </p:cNvPr>
          <p:cNvCxnSpPr/>
          <p:nvPr/>
        </p:nvCxnSpPr>
        <p:spPr>
          <a:xfrm flipV="1">
            <a:off x="5823861" y="2231574"/>
            <a:ext cx="1230085" cy="82731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24">
            <a:extLst>
              <a:ext uri="{FF2B5EF4-FFF2-40B4-BE49-F238E27FC236}">
                <a16:creationId xmlns="" xmlns:a16="http://schemas.microsoft.com/office/drawing/2014/main" id="{0D1D3852-C394-4FD6-80B2-796013D8523C}"/>
              </a:ext>
            </a:extLst>
          </p:cNvPr>
          <p:cNvCxnSpPr/>
          <p:nvPr/>
        </p:nvCxnSpPr>
        <p:spPr>
          <a:xfrm flipV="1">
            <a:off x="7576463" y="2122714"/>
            <a:ext cx="1230085" cy="85997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>
            <a:extLst>
              <a:ext uri="{FF2B5EF4-FFF2-40B4-BE49-F238E27FC236}">
                <a16:creationId xmlns="" xmlns:a16="http://schemas.microsoft.com/office/drawing/2014/main" id="{7CDC5C9A-2F1B-4E13-A164-3CAFF91D37A5}"/>
              </a:ext>
            </a:extLst>
          </p:cNvPr>
          <p:cNvCxnSpPr/>
          <p:nvPr/>
        </p:nvCxnSpPr>
        <p:spPr>
          <a:xfrm flipV="1">
            <a:off x="9329065" y="2100942"/>
            <a:ext cx="746752" cy="52126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ástupný symbol pro obsah 7">
            <a:extLst>
              <a:ext uri="{FF2B5EF4-FFF2-40B4-BE49-F238E27FC236}">
                <a16:creationId xmlns="" xmlns:a16="http://schemas.microsoft.com/office/drawing/2014/main" id="{5D236104-8999-4B7E-A2B2-BFE41F193392}"/>
              </a:ext>
            </a:extLst>
          </p:cNvPr>
          <p:cNvSpPr txBox="1">
            <a:spLocks/>
          </p:cNvSpPr>
          <p:nvPr/>
        </p:nvSpPr>
        <p:spPr>
          <a:xfrm>
            <a:off x="0" y="984793"/>
            <a:ext cx="12192000" cy="732779"/>
          </a:xfrm>
          <a:prstGeom prst="rect">
            <a:avLst/>
          </a:prstGeom>
          <a:noFill/>
        </p:spPr>
        <p:txBody>
          <a:bodyPr lIns="900000" tIns="0" rIns="900000" bIns="0" anchor="ctr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600" dirty="0"/>
              <a:t>Jízdní kolo nalezneme v Ústí nad Labem zhruba ve </a:t>
            </a:r>
            <a:r>
              <a:rPr lang="cs-CZ" sz="1600" b="1" dirty="0"/>
              <a:t>2/3 domácností</a:t>
            </a:r>
            <a:r>
              <a:rPr lang="cs-CZ" sz="1600" dirty="0"/>
              <a:t>. Míra jeho vlastnictví </a:t>
            </a:r>
            <a:r>
              <a:rPr lang="cs-CZ" sz="1600" b="1" dirty="0"/>
              <a:t>roste s velikostí </a:t>
            </a:r>
            <a:endParaRPr lang="cs-CZ" sz="1600" b="1" dirty="0" smtClean="0"/>
          </a:p>
          <a:p>
            <a:pPr marL="0" indent="0">
              <a:buFont typeface="Wingdings" pitchFamily="2" charset="2"/>
              <a:buNone/>
            </a:pPr>
            <a:r>
              <a:rPr lang="cs-CZ" sz="1600" b="1" dirty="0" smtClean="0"/>
              <a:t>domácnosti</a:t>
            </a:r>
            <a:r>
              <a:rPr lang="cs-CZ" sz="1600" dirty="0"/>
              <a:t>, </a:t>
            </a:r>
            <a:r>
              <a:rPr lang="cs-CZ" sz="1600" b="1" dirty="0"/>
              <a:t>příjmem i vzdě</a:t>
            </a:r>
            <a:r>
              <a:rPr lang="cs-CZ" sz="1600" dirty="0"/>
              <a:t>láním. Kolo tedy motorové dopravní prostředky </a:t>
            </a:r>
            <a:r>
              <a:rPr lang="cs-CZ" sz="1600" b="1" dirty="0"/>
              <a:t>nenahrazuje</a:t>
            </a:r>
            <a:r>
              <a:rPr lang="cs-CZ" sz="1600" dirty="0"/>
              <a:t>, ale slouží jako </a:t>
            </a:r>
            <a:endParaRPr lang="cs-CZ" sz="1600" dirty="0" smtClean="0"/>
          </a:p>
          <a:p>
            <a:pPr marL="0" indent="0">
              <a:buFont typeface="Wingdings" pitchFamily="2" charset="2"/>
              <a:buNone/>
            </a:pPr>
            <a:r>
              <a:rPr lang="cs-CZ" sz="1600" b="1" dirty="0" smtClean="0"/>
              <a:t>alternativa </a:t>
            </a:r>
            <a:r>
              <a:rPr lang="cs-CZ" sz="1600" b="1" dirty="0"/>
              <a:t>domácnostem s celkově vyšší mobilitou.</a:t>
            </a:r>
          </a:p>
        </p:txBody>
      </p:sp>
      <p:pic>
        <p:nvPicPr>
          <p:cNvPr id="16" name="Obráze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020" y="167230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3858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Jízdní kolo je v Ústí nad Labem zcela běžný způsob dopravy. </a:t>
            </a:r>
            <a:r>
              <a:rPr lang="cs-CZ" sz="1600" b="1" dirty="0"/>
              <a:t>Míra využití bicyklu klesá až od věku 50 let</a:t>
            </a:r>
            <a:r>
              <a:rPr lang="cs-CZ" sz="1600" dirty="0"/>
              <a:t>.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dirty="0" smtClean="0"/>
              <a:t>Růst </a:t>
            </a:r>
            <a:r>
              <a:rPr lang="cs-CZ" sz="1600" dirty="0"/>
              <a:t>využití s příjmem i vzděláním naznačuje, že kolo je </a:t>
            </a:r>
            <a:r>
              <a:rPr lang="cs-CZ" sz="1600" b="1" dirty="0"/>
              <a:t>více "rekreačním prostředkem bohatých" </a:t>
            </a:r>
            <a:r>
              <a:rPr lang="cs-CZ" sz="1600" dirty="0"/>
              <a:t>než </a:t>
            </a:r>
            <a:r>
              <a:rPr lang="cs-CZ" sz="1600" dirty="0" smtClean="0"/>
              <a:t>„</a:t>
            </a:r>
          </a:p>
          <a:p>
            <a:pPr marL="0" indent="0">
              <a:buNone/>
            </a:pPr>
            <a:r>
              <a:rPr lang="cs-CZ" sz="1600" dirty="0" smtClean="0"/>
              <a:t>dopravním </a:t>
            </a:r>
            <a:r>
              <a:rPr lang="cs-CZ" sz="1600" dirty="0"/>
              <a:t>prostředkem chudých".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Využití jízdního kola</a:t>
            </a:r>
          </a:p>
        </p:txBody>
      </p:sp>
      <p:grpSp>
        <p:nvGrpSpPr>
          <p:cNvPr id="10" name="Skupina 9"/>
          <p:cNvGrpSpPr/>
          <p:nvPr/>
        </p:nvGrpSpPr>
        <p:grpSpPr>
          <a:xfrm>
            <a:off x="0" y="1675807"/>
            <a:ext cx="1004494" cy="904411"/>
            <a:chOff x="11110640" y="130441"/>
            <a:chExt cx="1004494" cy="904411"/>
          </a:xfrm>
        </p:grpSpPr>
        <p:sp>
          <p:nvSpPr>
            <p:cNvPr id="11" name="Obdélník 10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charset="0"/>
                </a:rPr>
                <a:t>osoby</a:t>
              </a:r>
              <a:endParaRPr lang="en-GB" sz="1200" dirty="0">
                <a:solidFill>
                  <a:prstClr val="black">
                    <a:lumMod val="85000"/>
                    <a:lumOff val="15000"/>
                  </a:prstClr>
                </a:solidFill>
                <a:cs typeface="Arial" charset="0"/>
              </a:endParaRPr>
            </a:p>
          </p:txBody>
        </p: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7739" y="130441"/>
              <a:ext cx="650296" cy="650296"/>
            </a:xfrm>
            <a:prstGeom prst="rect">
              <a:avLst/>
            </a:prstGeom>
          </p:spPr>
        </p:pic>
      </p:grpSp>
      <p:sp>
        <p:nvSpPr>
          <p:cNvPr id="18" name="Zástupný symbol pro číslo snímku 2">
            <a:extLst>
              <a:ext uri="{FF2B5EF4-FFF2-40B4-BE49-F238E27FC236}">
                <a16:creationId xmlns="" xmlns:a16="http://schemas.microsoft.com/office/drawing/2014/main" id="{8A62A4FF-690E-4EAA-AAC9-8E2760328E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</p:spPr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12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19" name="Graf 18">
            <a:extLst>
              <a:ext uri="{FF2B5EF4-FFF2-40B4-BE49-F238E27FC236}">
                <a16:creationId xmlns="" xmlns:a16="http://schemas.microsoft.com/office/drawing/2014/main" id="{E9F2648B-8E1F-414E-A6A2-DED5FF401C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7185269"/>
              </p:ext>
            </p:extLst>
          </p:nvPr>
        </p:nvGraphicFramePr>
        <p:xfrm>
          <a:off x="781051" y="1665080"/>
          <a:ext cx="10772774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Obdélník 19">
            <a:extLst>
              <a:ext uri="{FF2B5EF4-FFF2-40B4-BE49-F238E27FC236}">
                <a16:creationId xmlns="" xmlns:a16="http://schemas.microsoft.com/office/drawing/2014/main" id="{1A950B25-828A-44B3-B71B-D3E9169E012E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Můžete využívat nezávisle na ostatních členech domácnosti jízdní kolo?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2449)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cxnSp>
        <p:nvCxnSpPr>
          <p:cNvPr id="21" name="Přímá spojnice 20">
            <a:extLst>
              <a:ext uri="{FF2B5EF4-FFF2-40B4-BE49-F238E27FC236}">
                <a16:creationId xmlns="" xmlns:a16="http://schemas.microsoft.com/office/drawing/2014/main" id="{9488EB62-842D-4451-A3F4-744271894F3F}"/>
              </a:ext>
            </a:extLst>
          </p:cNvPr>
          <p:cNvCxnSpPr/>
          <p:nvPr/>
        </p:nvCxnSpPr>
        <p:spPr>
          <a:xfrm>
            <a:off x="3774623" y="2525788"/>
            <a:ext cx="1091291" cy="671387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>
            <a:extLst>
              <a:ext uri="{FF2B5EF4-FFF2-40B4-BE49-F238E27FC236}">
                <a16:creationId xmlns="" xmlns:a16="http://schemas.microsoft.com/office/drawing/2014/main" id="{2B5EFC6A-E9CB-4812-AE55-4747B321DDA2}"/>
              </a:ext>
            </a:extLst>
          </p:cNvPr>
          <p:cNvCxnSpPr>
            <a:cxnSpLocks/>
          </p:cNvCxnSpPr>
          <p:nvPr/>
        </p:nvCxnSpPr>
        <p:spPr>
          <a:xfrm flipV="1">
            <a:off x="7083880" y="2580218"/>
            <a:ext cx="1076125" cy="671387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>
            <a:extLst>
              <a:ext uri="{FF2B5EF4-FFF2-40B4-BE49-F238E27FC236}">
                <a16:creationId xmlns="" xmlns:a16="http://schemas.microsoft.com/office/drawing/2014/main" id="{4B42CD83-6B11-4154-876E-BA72D1690AF9}"/>
              </a:ext>
            </a:extLst>
          </p:cNvPr>
          <p:cNvCxnSpPr/>
          <p:nvPr/>
        </p:nvCxnSpPr>
        <p:spPr>
          <a:xfrm flipV="1">
            <a:off x="5629375" y="2580218"/>
            <a:ext cx="1076125" cy="486331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Obráze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379" y="184489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4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CB5CC260-94E4-44D8-A91D-CF89C882E8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2955600"/>
          </a:xfrm>
        </p:spPr>
        <p:txBody>
          <a:bodyPr/>
          <a:lstStyle/>
          <a:p>
            <a:r>
              <a:rPr lang="cs-CZ" dirty="0"/>
              <a:t>Časová jízdenka</a:t>
            </a:r>
          </a:p>
        </p:txBody>
      </p:sp>
      <p:pic>
        <p:nvPicPr>
          <p:cNvPr id="3" name="Picture 8" descr="Black Bus Approaching during Nighttime">
            <a:extLst>
              <a:ext uri="{FF2B5EF4-FFF2-40B4-BE49-F238E27FC236}">
                <a16:creationId xmlns="" xmlns:a16="http://schemas.microsoft.com/office/drawing/2014/main" id="{C36A2CE1-A3C3-46B0-86CC-727C0FFB8F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38484" y="2506606"/>
            <a:ext cx="3114000" cy="3114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37" y="273050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88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Některý typ časové dlouhodobé jízdenky </a:t>
            </a:r>
            <a:r>
              <a:rPr lang="cs-CZ" sz="1600" b="1" dirty="0"/>
              <a:t>využívá přes polovinu ústeckých domá</a:t>
            </a:r>
            <a:r>
              <a:rPr lang="cs-CZ" sz="1600" dirty="0"/>
              <a:t>cností. Častěji jde o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dirty="0" smtClean="0"/>
              <a:t>domácnosti </a:t>
            </a:r>
            <a:r>
              <a:rPr lang="cs-CZ" sz="1600" dirty="0"/>
              <a:t>s osobami s nižším vzděláním, ale závislost není nijak silná. Viditelná je </a:t>
            </a:r>
            <a:r>
              <a:rPr lang="cs-CZ" sz="1600" b="1" dirty="0"/>
              <a:t>negativní korelace </a:t>
            </a:r>
            <a:endParaRPr lang="cs-CZ" sz="1600" b="1" dirty="0" smtClean="0"/>
          </a:p>
          <a:p>
            <a:pPr marL="0" indent="0">
              <a:buNone/>
            </a:pPr>
            <a:r>
              <a:rPr lang="cs-CZ" sz="1600" b="1" dirty="0" smtClean="0"/>
              <a:t>s </a:t>
            </a:r>
            <a:r>
              <a:rPr lang="cs-CZ" sz="1600" b="1" dirty="0"/>
              <a:t>vlastnictvím auta</a:t>
            </a:r>
            <a:r>
              <a:rPr lang="cs-CZ" sz="1600" dirty="0"/>
              <a:t>, vztah k využívání bicyklu je neprůkazný, stejně jako závislost geografická.</a:t>
            </a:r>
            <a:endParaRPr lang="cs-CZ" sz="1600" b="1" dirty="0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Penetrace časovými jízdenkami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137840" y="5392854"/>
            <a:ext cx="1004494" cy="875418"/>
            <a:chOff x="11282090" y="125693"/>
            <a:chExt cx="1004494" cy="875418"/>
          </a:xfrm>
        </p:grpSpPr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189" y="125693"/>
              <a:ext cx="650296" cy="650296"/>
            </a:xfrm>
            <a:prstGeom prst="rect">
              <a:avLst/>
            </a:prstGeom>
          </p:spPr>
        </p:pic>
        <p:sp>
          <p:nvSpPr>
            <p:cNvPr id="12" name="Obdélník 11"/>
            <p:cNvSpPr/>
            <p:nvPr/>
          </p:nvSpPr>
          <p:spPr>
            <a:xfrm>
              <a:off x="11282090" y="724112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rPr>
                <a:t>domácnosti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charset="0"/>
              </a:endParaRPr>
            </a:p>
          </p:txBody>
        </p:sp>
      </p:grpSp>
      <p:graphicFrame>
        <p:nvGraphicFramePr>
          <p:cNvPr id="15" name="Graf 14">
            <a:extLst>
              <a:ext uri="{FF2B5EF4-FFF2-40B4-BE49-F238E27FC236}">
                <a16:creationId xmlns="" xmlns:a16="http://schemas.microsoft.com/office/drawing/2014/main" id="{46F3D6F1-AEBE-470A-8EAF-6CE0DBDCC5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4350756"/>
              </p:ext>
            </p:extLst>
          </p:nvPr>
        </p:nvGraphicFramePr>
        <p:xfrm>
          <a:off x="880533" y="1760432"/>
          <a:ext cx="10826659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Obdélník 15">
            <a:extLst>
              <a:ext uri="{FF2B5EF4-FFF2-40B4-BE49-F238E27FC236}">
                <a16:creationId xmlns="" xmlns:a16="http://schemas.microsoft.com/office/drawing/2014/main" id="{45C273A4-2FD8-4DD4-B7A1-0ED2F307921C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Kolik majitelů časové / dlouhodobé jízdenky na MHD (včetně čipové karty DÚK) je ve Vaší domácnosti?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1046)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cxnSp>
        <p:nvCxnSpPr>
          <p:cNvPr id="17" name="Přímá spojnice 16">
            <a:extLst>
              <a:ext uri="{FF2B5EF4-FFF2-40B4-BE49-F238E27FC236}">
                <a16:creationId xmlns="" xmlns:a16="http://schemas.microsoft.com/office/drawing/2014/main" id="{866ECAD7-69AF-4DFB-9696-CB3E6D8F6FF7}"/>
              </a:ext>
            </a:extLst>
          </p:cNvPr>
          <p:cNvCxnSpPr/>
          <p:nvPr/>
        </p:nvCxnSpPr>
        <p:spPr>
          <a:xfrm>
            <a:off x="4397828" y="2708436"/>
            <a:ext cx="1382486" cy="35045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bdélník 17">
            <a:extLst>
              <a:ext uri="{FF2B5EF4-FFF2-40B4-BE49-F238E27FC236}">
                <a16:creationId xmlns="" xmlns:a16="http://schemas.microsoft.com/office/drawing/2014/main" id="{AC594255-6130-41C2-9643-63C5BC080ED5}"/>
              </a:ext>
            </a:extLst>
          </p:cNvPr>
          <p:cNvSpPr/>
          <p:nvPr/>
        </p:nvSpPr>
        <p:spPr>
          <a:xfrm>
            <a:off x="6293862" y="1770308"/>
            <a:ext cx="487938" cy="3757615"/>
          </a:xfrm>
          <a:prstGeom prst="rect">
            <a:avLst/>
          </a:prstGeom>
          <a:noFill/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37" y="273050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90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b="1" dirty="0"/>
              <a:t>Vlastnictví dlouhodobé jízdenky je typické pro žáky, studenty, učně, kde dosahuje četnost 54 % oproti </a:t>
            </a:r>
            <a:endParaRPr lang="cs-CZ" sz="1600" b="1" dirty="0" smtClean="0"/>
          </a:p>
          <a:p>
            <a:pPr marL="0" indent="0">
              <a:buNone/>
            </a:pPr>
            <a:r>
              <a:rPr lang="cs-CZ" sz="1600" b="1" dirty="0" smtClean="0"/>
              <a:t>celkovým </a:t>
            </a:r>
            <a:r>
              <a:rPr lang="cs-CZ" sz="1600" b="1" dirty="0"/>
              <a:t>39 %. </a:t>
            </a:r>
            <a:r>
              <a:rPr lang="cs-CZ" sz="1600" dirty="0" smtClean="0"/>
              <a:t>Naopak </a:t>
            </a:r>
            <a:r>
              <a:rPr lang="cs-CZ" sz="1600" b="1" dirty="0"/>
              <a:t>mnohem méně </a:t>
            </a:r>
            <a:r>
              <a:rPr lang="cs-CZ" sz="1600" dirty="0"/>
              <a:t>veřejnou dopravu tímto způsobem </a:t>
            </a:r>
            <a:r>
              <a:rPr lang="cs-CZ" sz="1600" b="1" dirty="0"/>
              <a:t>používají podnikatelé a OSVČ. </a:t>
            </a:r>
            <a:endParaRPr lang="cs-CZ" sz="1600" b="1" dirty="0" smtClean="0"/>
          </a:p>
          <a:p>
            <a:pPr marL="0" indent="0">
              <a:buNone/>
            </a:pPr>
            <a:r>
              <a:rPr lang="cs-CZ" sz="1600" b="1" dirty="0" smtClean="0"/>
              <a:t>Čistý </a:t>
            </a:r>
            <a:r>
              <a:rPr lang="cs-CZ" sz="1600" b="1" dirty="0"/>
              <a:t>příjem </a:t>
            </a:r>
            <a:r>
              <a:rPr lang="cs-CZ" sz="1600" dirty="0"/>
              <a:t>domácnost </a:t>
            </a:r>
            <a:r>
              <a:rPr lang="cs-CZ" sz="1600" b="1" dirty="0"/>
              <a:t>nemá vliv na vlastnictví </a:t>
            </a:r>
            <a:r>
              <a:rPr lang="cs-CZ" sz="1600" dirty="0"/>
              <a:t>časové jízdenky.</a:t>
            </a:r>
            <a:endParaRPr lang="cs-CZ" sz="1600" strike="sngStrike" dirty="0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Vlastnictví časové jízdenky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15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142876" y="1760874"/>
            <a:ext cx="1004494" cy="904411"/>
            <a:chOff x="11110640" y="130441"/>
            <a:chExt cx="1004494" cy="904411"/>
          </a:xfrm>
        </p:grpSpPr>
        <p:sp>
          <p:nvSpPr>
            <p:cNvPr id="11" name="Obdélník 10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charset="0"/>
                </a:rPr>
                <a:t>osoby</a:t>
              </a:r>
              <a:endPara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endParaRPr>
            </a:p>
          </p:txBody>
        </p: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7739" y="130441"/>
              <a:ext cx="650296" cy="650296"/>
            </a:xfrm>
            <a:prstGeom prst="rect">
              <a:avLst/>
            </a:prstGeom>
          </p:spPr>
        </p:pic>
      </p:grpSp>
      <p:sp>
        <p:nvSpPr>
          <p:cNvPr id="15" name="Zástupný symbol pro číslo snímku 2">
            <a:extLst>
              <a:ext uri="{FF2B5EF4-FFF2-40B4-BE49-F238E27FC236}">
                <a16:creationId xmlns="" xmlns:a16="http://schemas.microsoft.com/office/drawing/2014/main" id="{F8EF4643-4E0B-4DDB-89FD-48C578B66BEC}"/>
              </a:ext>
            </a:extLst>
          </p:cNvPr>
          <p:cNvSpPr txBox="1">
            <a:spLocks/>
          </p:cNvSpPr>
          <p:nvPr/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400" b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15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16" name="Graf 15">
            <a:extLst>
              <a:ext uri="{FF2B5EF4-FFF2-40B4-BE49-F238E27FC236}">
                <a16:creationId xmlns="" xmlns:a16="http://schemas.microsoft.com/office/drawing/2014/main" id="{297EDE70-AAEA-4390-9E10-A75DAA9942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155066"/>
              </p:ext>
            </p:extLst>
          </p:nvPr>
        </p:nvGraphicFramePr>
        <p:xfrm>
          <a:off x="781051" y="1665080"/>
          <a:ext cx="10772774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Obdélník 16">
            <a:extLst>
              <a:ext uri="{FF2B5EF4-FFF2-40B4-BE49-F238E27FC236}">
                <a16:creationId xmlns="" xmlns:a16="http://schemas.microsoft.com/office/drawing/2014/main" id="{2BCDC337-7801-4DEE-9102-880910C1BA73}"/>
              </a:ext>
            </a:extLst>
          </p:cNvPr>
          <p:cNvSpPr/>
          <p:nvPr/>
        </p:nvSpPr>
        <p:spPr>
          <a:xfrm>
            <a:off x="876301" y="6581243"/>
            <a:ext cx="7429500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Vlastníte časovou / dlouhodobou jízdenku na MHD (včetně čipové karty DÚK)?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2449)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18" name="Obdélník 17">
            <a:extLst>
              <a:ext uri="{FF2B5EF4-FFF2-40B4-BE49-F238E27FC236}">
                <a16:creationId xmlns="" xmlns:a16="http://schemas.microsoft.com/office/drawing/2014/main" id="{516386A9-A2BC-4464-BF30-791A5AC3D2D4}"/>
              </a:ext>
            </a:extLst>
          </p:cNvPr>
          <p:cNvSpPr/>
          <p:nvPr/>
        </p:nvSpPr>
        <p:spPr>
          <a:xfrm>
            <a:off x="10016066" y="2471057"/>
            <a:ext cx="372534" cy="3184675"/>
          </a:xfrm>
          <a:prstGeom prst="rect">
            <a:avLst/>
          </a:prstGeom>
          <a:noFill/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délník 18">
            <a:extLst>
              <a:ext uri="{FF2B5EF4-FFF2-40B4-BE49-F238E27FC236}">
                <a16:creationId xmlns="" xmlns:a16="http://schemas.microsoft.com/office/drawing/2014/main" id="{1781B5DE-28CA-41B8-AC03-0AA404B9E5FC}"/>
              </a:ext>
            </a:extLst>
          </p:cNvPr>
          <p:cNvSpPr/>
          <p:nvPr/>
        </p:nvSpPr>
        <p:spPr>
          <a:xfrm>
            <a:off x="8918269" y="2471057"/>
            <a:ext cx="372534" cy="3211286"/>
          </a:xfrm>
          <a:prstGeom prst="rect">
            <a:avLst/>
          </a:prstGeom>
          <a:noFill/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0" name="Přímá spojnice 19">
            <a:extLst>
              <a:ext uri="{FF2B5EF4-FFF2-40B4-BE49-F238E27FC236}">
                <a16:creationId xmlns="" xmlns:a16="http://schemas.microsoft.com/office/drawing/2014/main" id="{37B5735F-92B7-414A-A399-F2C5F7F8D2F7}"/>
              </a:ext>
            </a:extLst>
          </p:cNvPr>
          <p:cNvCxnSpPr/>
          <p:nvPr/>
        </p:nvCxnSpPr>
        <p:spPr>
          <a:xfrm>
            <a:off x="7108371" y="2950029"/>
            <a:ext cx="1419372" cy="452359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20">
            <a:extLst>
              <a:ext uri="{FF2B5EF4-FFF2-40B4-BE49-F238E27FC236}">
                <a16:creationId xmlns="" xmlns:a16="http://schemas.microsoft.com/office/drawing/2014/main" id="{7F01C263-5398-4511-885F-E184864A3540}"/>
              </a:ext>
            </a:extLst>
          </p:cNvPr>
          <p:cNvCxnSpPr/>
          <p:nvPr/>
        </p:nvCxnSpPr>
        <p:spPr>
          <a:xfrm>
            <a:off x="5304596" y="2873827"/>
            <a:ext cx="1419372" cy="452359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>
            <a:extLst>
              <a:ext uri="{FF2B5EF4-FFF2-40B4-BE49-F238E27FC236}">
                <a16:creationId xmlns="" xmlns:a16="http://schemas.microsoft.com/office/drawing/2014/main" id="{9AB49829-96BD-47C7-AC41-CE7983C53D66}"/>
              </a:ext>
            </a:extLst>
          </p:cNvPr>
          <p:cNvCxnSpPr/>
          <p:nvPr/>
        </p:nvCxnSpPr>
        <p:spPr>
          <a:xfrm flipV="1">
            <a:off x="1589314" y="2895600"/>
            <a:ext cx="718990" cy="408741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bdélník 22">
            <a:extLst>
              <a:ext uri="{FF2B5EF4-FFF2-40B4-BE49-F238E27FC236}">
                <a16:creationId xmlns="" xmlns:a16="http://schemas.microsoft.com/office/drawing/2014/main" id="{EB3D9E7E-6C47-41DD-82EF-67EA201C4C98}"/>
              </a:ext>
            </a:extLst>
          </p:cNvPr>
          <p:cNvSpPr/>
          <p:nvPr/>
        </p:nvSpPr>
        <p:spPr>
          <a:xfrm>
            <a:off x="10748992" y="2471057"/>
            <a:ext cx="372534" cy="3184675"/>
          </a:xfrm>
          <a:prstGeom prst="rect">
            <a:avLst/>
          </a:prstGeom>
          <a:noFill/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4" name="Obrázek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37" y="273050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085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Na úrovni osob (na rozdíl od domácností) platí, že </a:t>
            </a:r>
            <a:r>
              <a:rPr lang="cs-CZ" sz="1600" b="1" dirty="0"/>
              <a:t>využití hromadné dopravy negativně koreluje s využitím </a:t>
            </a:r>
            <a:endParaRPr lang="cs-CZ" sz="1600" b="1" dirty="0" smtClean="0"/>
          </a:p>
          <a:p>
            <a:pPr marL="0" indent="0">
              <a:buNone/>
            </a:pPr>
            <a:r>
              <a:rPr lang="cs-CZ" sz="1600" b="1" dirty="0" smtClean="0"/>
              <a:t>dopravy </a:t>
            </a:r>
            <a:r>
              <a:rPr lang="cs-CZ" sz="1600" b="1" dirty="0"/>
              <a:t>individuální (lidé bez auta 56 %). </a:t>
            </a:r>
            <a:r>
              <a:rPr lang="cs-CZ" sz="1600" dirty="0"/>
              <a:t>Existuje samozřejmě pozitivní korelace s denním dojížděním, ale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dirty="0" smtClean="0"/>
              <a:t>není </a:t>
            </a:r>
            <a:r>
              <a:rPr lang="cs-CZ" sz="1600" dirty="0"/>
              <a:t>nijak silná.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Vlastnictví časové jízdenky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16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444466" y="5285148"/>
            <a:ext cx="1004494" cy="904411"/>
            <a:chOff x="11110640" y="130441"/>
            <a:chExt cx="1004494" cy="904411"/>
          </a:xfrm>
        </p:grpSpPr>
        <p:sp>
          <p:nvSpPr>
            <p:cNvPr id="11" name="Obdélník 10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charset="0"/>
                </a:rPr>
                <a:t>osoby</a:t>
              </a:r>
              <a:endPara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endParaRPr>
            </a:p>
          </p:txBody>
        </p: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7739" y="130441"/>
              <a:ext cx="650296" cy="650296"/>
            </a:xfrm>
            <a:prstGeom prst="rect">
              <a:avLst/>
            </a:prstGeom>
          </p:spPr>
        </p:pic>
      </p:grpSp>
      <p:graphicFrame>
        <p:nvGraphicFramePr>
          <p:cNvPr id="18" name="Graf 17">
            <a:extLst>
              <a:ext uri="{FF2B5EF4-FFF2-40B4-BE49-F238E27FC236}">
                <a16:creationId xmlns="" xmlns:a16="http://schemas.microsoft.com/office/drawing/2014/main" id="{6BE54FFB-18F5-4980-B225-4A24348E3F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2909400"/>
              </p:ext>
            </p:extLst>
          </p:nvPr>
        </p:nvGraphicFramePr>
        <p:xfrm>
          <a:off x="5047842" y="1337636"/>
          <a:ext cx="6328833" cy="4992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Tabulka 19">
            <a:extLst>
              <a:ext uri="{FF2B5EF4-FFF2-40B4-BE49-F238E27FC236}">
                <a16:creationId xmlns="" xmlns:a16="http://schemas.microsoft.com/office/drawing/2014/main" id="{A98C722D-E0D9-417E-A9C5-1F07318008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281890"/>
              </p:ext>
            </p:extLst>
          </p:nvPr>
        </p:nvGraphicFramePr>
        <p:xfrm>
          <a:off x="1856622" y="3659555"/>
          <a:ext cx="2336800" cy="2001015"/>
        </p:xfrm>
        <a:graphic>
          <a:graphicData uri="http://schemas.openxmlformats.org/drawingml/2006/table">
            <a:tbl>
              <a:tblPr/>
              <a:tblGrid>
                <a:gridCol w="1727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2233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Typ jízdenky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Čipová karta DÚK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365-denní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Neudáno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21" name="Šipka ohnutá nahoru 4">
            <a:extLst>
              <a:ext uri="{FF2B5EF4-FFF2-40B4-BE49-F238E27FC236}">
                <a16:creationId xmlns="" xmlns:a16="http://schemas.microsoft.com/office/drawing/2014/main" id="{76356FE3-B0F7-4A6C-9656-6CEFF5054373}"/>
              </a:ext>
            </a:extLst>
          </p:cNvPr>
          <p:cNvSpPr/>
          <p:nvPr/>
        </p:nvSpPr>
        <p:spPr>
          <a:xfrm rot="10800000">
            <a:off x="3741449" y="2656181"/>
            <a:ext cx="1084550" cy="618067"/>
          </a:xfrm>
          <a:prstGeom prst="bentUp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2" name="Přímá spojnice 21">
            <a:extLst>
              <a:ext uri="{FF2B5EF4-FFF2-40B4-BE49-F238E27FC236}">
                <a16:creationId xmlns="" xmlns:a16="http://schemas.microsoft.com/office/drawing/2014/main" id="{690834AB-142A-463B-8267-9B624D02E55C}"/>
              </a:ext>
            </a:extLst>
          </p:cNvPr>
          <p:cNvCxnSpPr/>
          <p:nvPr/>
        </p:nvCxnSpPr>
        <p:spPr>
          <a:xfrm flipV="1">
            <a:off x="8229600" y="2229060"/>
            <a:ext cx="753533" cy="799124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>
            <a:extLst>
              <a:ext uri="{FF2B5EF4-FFF2-40B4-BE49-F238E27FC236}">
                <a16:creationId xmlns="" xmlns:a16="http://schemas.microsoft.com/office/drawing/2014/main" id="{44BF9A74-498D-4EFC-8F3F-7272A5B4D23F}"/>
              </a:ext>
            </a:extLst>
          </p:cNvPr>
          <p:cNvCxnSpPr/>
          <p:nvPr/>
        </p:nvCxnSpPr>
        <p:spPr>
          <a:xfrm>
            <a:off x="5867393" y="2530056"/>
            <a:ext cx="793100" cy="218903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bdélník 23">
            <a:extLst>
              <a:ext uri="{FF2B5EF4-FFF2-40B4-BE49-F238E27FC236}">
                <a16:creationId xmlns="" xmlns:a16="http://schemas.microsoft.com/office/drawing/2014/main" id="{801962B2-B61D-4C66-90A9-66D23F7C8B0E}"/>
              </a:ext>
            </a:extLst>
          </p:cNvPr>
          <p:cNvSpPr/>
          <p:nvPr/>
        </p:nvSpPr>
        <p:spPr>
          <a:xfrm>
            <a:off x="876301" y="6581243"/>
            <a:ext cx="7429500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Vlastníte časovou / dlouhodobou jízdenku na MHD (včetně čipové karty DÚK)?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2449)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37" y="273050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01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9097D228-4DD2-4343-BB3E-218526817C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2957067"/>
          </a:xfrm>
        </p:spPr>
        <p:txBody>
          <a:bodyPr/>
          <a:lstStyle/>
          <a:p>
            <a:r>
              <a:rPr lang="cs-CZ" dirty="0"/>
              <a:t>Automobily</a:t>
            </a:r>
          </a:p>
        </p:txBody>
      </p:sp>
      <p:pic>
        <p:nvPicPr>
          <p:cNvPr id="3" name="Picture 2" descr="Car Headlight">
            <a:extLst>
              <a:ext uri="{FF2B5EF4-FFF2-40B4-BE49-F238E27FC236}">
                <a16:creationId xmlns="" xmlns:a16="http://schemas.microsoft.com/office/drawing/2014/main" id="{79F7068B-988C-40D8-B42F-041E6E182C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38484" y="2505575"/>
            <a:ext cx="3115031" cy="311503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37" y="273050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8091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933991"/>
            <a:ext cx="11938035" cy="828130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Alespoň jeden automobil vlastní v Ústí nad Labem asi 3/4 domácností, přičemž </a:t>
            </a:r>
            <a:r>
              <a:rPr lang="cs-CZ" sz="1600" b="1" dirty="0"/>
              <a:t>1 auto má více než polovina občanů</a:t>
            </a:r>
            <a:r>
              <a:rPr lang="cs-CZ" sz="1600" dirty="0"/>
              <a:t>.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dirty="0" smtClean="0"/>
              <a:t>Dva </a:t>
            </a:r>
            <a:r>
              <a:rPr lang="cs-CZ" sz="1600" b="1" dirty="0"/>
              <a:t>automobily vlastní 17 % respondentů</a:t>
            </a:r>
            <a:r>
              <a:rPr lang="cs-CZ" sz="1600" dirty="0"/>
              <a:t>. Vlastnictví 2 a více aut roste s čistým příjmem domácností.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dirty="0" smtClean="0"/>
              <a:t>V </a:t>
            </a:r>
            <a:r>
              <a:rPr lang="cs-CZ" sz="1600" dirty="0"/>
              <a:t>případě </a:t>
            </a:r>
            <a:r>
              <a:rPr lang="cs-CZ" sz="1600" b="1" dirty="0"/>
              <a:t>čistých příjmů vyšších než 50 001 Kč vlastní domácnosti 2 auta již ve 43 % případů</a:t>
            </a:r>
            <a:r>
              <a:rPr lang="cs-CZ" sz="1600" dirty="0"/>
              <a:t>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Množství osobních automobilů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3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1647317468"/>
              </p:ext>
            </p:extLst>
          </p:nvPr>
        </p:nvGraphicFramePr>
        <p:xfrm>
          <a:off x="879566" y="1838324"/>
          <a:ext cx="10337074" cy="4552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Obdélník 8"/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Kolik osobních automobilů je ve Vaší domácnosti? (včetně služebních využívaných i soukromě)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1046)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grpSp>
        <p:nvGrpSpPr>
          <p:cNvPr id="4" name="Skupina 3"/>
          <p:cNvGrpSpPr/>
          <p:nvPr/>
        </p:nvGrpSpPr>
        <p:grpSpPr>
          <a:xfrm>
            <a:off x="308038" y="5420680"/>
            <a:ext cx="1004494" cy="875418"/>
            <a:chOff x="11282090" y="125693"/>
            <a:chExt cx="1004494" cy="875418"/>
          </a:xfrm>
        </p:grpSpPr>
        <p:pic>
          <p:nvPicPr>
            <p:cNvPr id="2" name="Obrázek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189" y="125693"/>
              <a:ext cx="650296" cy="650296"/>
            </a:xfrm>
            <a:prstGeom prst="rect">
              <a:avLst/>
            </a:prstGeom>
          </p:spPr>
        </p:pic>
        <p:sp>
          <p:nvSpPr>
            <p:cNvPr id="10" name="Obdélník 9"/>
            <p:cNvSpPr/>
            <p:nvPr/>
          </p:nvSpPr>
          <p:spPr>
            <a:xfrm>
              <a:off x="11282090" y="724112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charset="0"/>
                </a:rPr>
                <a:t>domácnosti</a:t>
              </a:r>
              <a:endParaRPr lang="en-GB" sz="1200" dirty="0">
                <a:solidFill>
                  <a:prstClr val="black">
                    <a:lumMod val="85000"/>
                    <a:lumOff val="15000"/>
                  </a:prstClr>
                </a:solidFill>
                <a:cs typeface="Arial" charset="0"/>
              </a:endParaRPr>
            </a:p>
          </p:txBody>
        </p:sp>
      </p:grpSp>
      <p:cxnSp>
        <p:nvCxnSpPr>
          <p:cNvPr id="13" name="Přímá spojnice 12"/>
          <p:cNvCxnSpPr/>
          <p:nvPr/>
        </p:nvCxnSpPr>
        <p:spPr>
          <a:xfrm flipV="1">
            <a:off x="7882467" y="2057400"/>
            <a:ext cx="1752600" cy="9482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 flipV="1">
            <a:off x="4826001" y="1952827"/>
            <a:ext cx="1752600" cy="109798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Obráze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2708" y="108285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641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940287"/>
            <a:ext cx="12192000" cy="793469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b="1" dirty="0"/>
              <a:t>Průměrná</a:t>
            </a:r>
            <a:r>
              <a:rPr lang="cs-CZ" sz="1600" dirty="0"/>
              <a:t> ústecká </a:t>
            </a:r>
            <a:r>
              <a:rPr lang="cs-CZ" sz="1600" b="1" dirty="0"/>
              <a:t>domácnost</a:t>
            </a:r>
            <a:r>
              <a:rPr lang="cs-CZ" sz="1600" dirty="0"/>
              <a:t> </a:t>
            </a:r>
            <a:r>
              <a:rPr lang="cs-CZ" sz="1600" b="1" dirty="0"/>
              <a:t>najezdí</a:t>
            </a:r>
            <a:r>
              <a:rPr lang="cs-CZ" sz="1600" dirty="0"/>
              <a:t> svými auty ročně okolo </a:t>
            </a:r>
            <a:r>
              <a:rPr lang="cs-CZ" sz="1600" b="1" dirty="0"/>
              <a:t>7 000 km</a:t>
            </a:r>
            <a:r>
              <a:rPr lang="cs-CZ" sz="1600" dirty="0"/>
              <a:t>.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b="1" dirty="0" smtClean="0"/>
              <a:t>Domácnosti </a:t>
            </a:r>
            <a:r>
              <a:rPr lang="cs-CZ" sz="1600" b="1" dirty="0"/>
              <a:t>s více auty najezdí více kilometrů než je celkový průměr</a:t>
            </a:r>
            <a:r>
              <a:rPr lang="cs-CZ" sz="1600" dirty="0"/>
              <a:t>. Objem využití automobilů ovšem velmi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dirty="0" smtClean="0"/>
              <a:t>závisí </a:t>
            </a:r>
            <a:r>
              <a:rPr lang="cs-CZ" sz="1600" dirty="0"/>
              <a:t>na finanční situaci domácnosti, v </a:t>
            </a:r>
            <a:r>
              <a:rPr lang="cs-CZ" sz="1600" b="1" dirty="0"/>
              <a:t>nejvyšší příjmové kategorii najezdí 2/5 domácností přes 20 tisíc km ročně</a:t>
            </a:r>
            <a:r>
              <a:rPr lang="cs-CZ" sz="1600" dirty="0"/>
              <a:t>. 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Roční využití osobních automobilů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4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881804672"/>
              </p:ext>
            </p:extLst>
          </p:nvPr>
        </p:nvGraphicFramePr>
        <p:xfrm>
          <a:off x="879566" y="1838324"/>
          <a:ext cx="10337074" cy="4552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Obdélník 8"/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Kolik Vaše domácnost najezdí celkově osobními automobily za rok? (včetně služebních aut využívaných i soukromě)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1046)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374053" y="5324177"/>
            <a:ext cx="1004494" cy="875418"/>
            <a:chOff x="11282090" y="125693"/>
            <a:chExt cx="1004494" cy="875418"/>
          </a:xfrm>
        </p:grpSpPr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189" y="125693"/>
              <a:ext cx="650296" cy="650296"/>
            </a:xfrm>
            <a:prstGeom prst="rect">
              <a:avLst/>
            </a:prstGeom>
          </p:spPr>
        </p:pic>
        <p:sp>
          <p:nvSpPr>
            <p:cNvPr id="12" name="Obdélník 11"/>
            <p:cNvSpPr/>
            <p:nvPr/>
          </p:nvSpPr>
          <p:spPr>
            <a:xfrm>
              <a:off x="11282090" y="724112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charset="0"/>
                </a:rPr>
                <a:t>domácnosti</a:t>
              </a:r>
              <a:endParaRPr lang="en-GB" sz="1200" dirty="0">
                <a:solidFill>
                  <a:prstClr val="black">
                    <a:lumMod val="85000"/>
                    <a:lumOff val="15000"/>
                  </a:prstClr>
                </a:solidFill>
                <a:cs typeface="Arial" charset="0"/>
              </a:endParaRPr>
            </a:p>
          </p:txBody>
        </p:sp>
      </p:grpSp>
      <p:cxnSp>
        <p:nvCxnSpPr>
          <p:cNvPr id="13" name="Přímá spojnice 12"/>
          <p:cNvCxnSpPr/>
          <p:nvPr/>
        </p:nvCxnSpPr>
        <p:spPr>
          <a:xfrm flipV="1">
            <a:off x="4140201" y="2057401"/>
            <a:ext cx="1413932" cy="11034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 flipV="1">
            <a:off x="6705602" y="2175936"/>
            <a:ext cx="1413932" cy="93572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Obrázek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6024" y="273260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75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b="1" dirty="0"/>
              <a:t>Řidičský průkaz vlastní 3/4 dospělých obyvatel </a:t>
            </a:r>
            <a:r>
              <a:rPr lang="cs-CZ" sz="1600" dirty="0"/>
              <a:t>Ústí nad Labem, </a:t>
            </a:r>
            <a:r>
              <a:rPr lang="cs-CZ" sz="1600" b="1" dirty="0"/>
              <a:t>téměř 82 % mužů oproti 64 % žen</a:t>
            </a:r>
            <a:r>
              <a:rPr lang="cs-CZ" sz="1600" dirty="0"/>
              <a:t>,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dirty="0" smtClean="0"/>
              <a:t>spíše </a:t>
            </a:r>
            <a:r>
              <a:rPr lang="cs-CZ" sz="1600" dirty="0"/>
              <a:t>vysokoškoláci, lidé z domácností s vyšším příjmem, podnikatelé a OSVČ.</a:t>
            </a:r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Vlastnictví řidičského průkazu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5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3" name="Skupina 12"/>
          <p:cNvGrpSpPr/>
          <p:nvPr/>
        </p:nvGrpSpPr>
        <p:grpSpPr>
          <a:xfrm>
            <a:off x="89221" y="5733466"/>
            <a:ext cx="1004494" cy="882628"/>
            <a:chOff x="11110640" y="152224"/>
            <a:chExt cx="1004494" cy="882628"/>
          </a:xfrm>
        </p:grpSpPr>
        <p:sp>
          <p:nvSpPr>
            <p:cNvPr id="12" name="Obdélník 11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charset="0"/>
                </a:rPr>
                <a:t>osoby od 18 let</a:t>
              </a:r>
              <a:endPara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endParaRPr>
            </a:p>
          </p:txBody>
        </p:sp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15173" y="152224"/>
              <a:ext cx="630451" cy="630451"/>
            </a:xfrm>
            <a:prstGeom prst="rect">
              <a:avLst/>
            </a:prstGeom>
          </p:spPr>
        </p:pic>
      </p:grpSp>
      <p:graphicFrame>
        <p:nvGraphicFramePr>
          <p:cNvPr id="21" name="Graf 20">
            <a:extLst>
              <a:ext uri="{FF2B5EF4-FFF2-40B4-BE49-F238E27FC236}">
                <a16:creationId xmlns="" xmlns:a16="http://schemas.microsoft.com/office/drawing/2014/main" id="{6FA468AD-5254-42E0-97C9-5737BEAE46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4375752"/>
              </p:ext>
            </p:extLst>
          </p:nvPr>
        </p:nvGraphicFramePr>
        <p:xfrm>
          <a:off x="441975" y="1638459"/>
          <a:ext cx="10934700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Obdélník 21">
            <a:extLst>
              <a:ext uri="{FF2B5EF4-FFF2-40B4-BE49-F238E27FC236}">
                <a16:creationId xmlns="" xmlns:a16="http://schemas.microsoft.com/office/drawing/2014/main" id="{0E4AE309-8A6D-4CF7-B15C-C4E0DA57C567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Vlastníte řidičský průkaz?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2125, osoby od 18 let)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cxnSp>
        <p:nvCxnSpPr>
          <p:cNvPr id="23" name="Přímá spojnice 22">
            <a:extLst>
              <a:ext uri="{FF2B5EF4-FFF2-40B4-BE49-F238E27FC236}">
                <a16:creationId xmlns="" xmlns:a16="http://schemas.microsoft.com/office/drawing/2014/main" id="{D75F4BFA-87CF-4F85-8182-C305F8FC7EA0}"/>
              </a:ext>
            </a:extLst>
          </p:cNvPr>
          <p:cNvCxnSpPr/>
          <p:nvPr/>
        </p:nvCxnSpPr>
        <p:spPr>
          <a:xfrm flipV="1">
            <a:off x="4919134" y="1997300"/>
            <a:ext cx="1507066" cy="1237357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>
            <a:extLst>
              <a:ext uri="{FF2B5EF4-FFF2-40B4-BE49-F238E27FC236}">
                <a16:creationId xmlns="" xmlns:a16="http://schemas.microsoft.com/office/drawing/2014/main" id="{07E2CE0E-61C4-44AE-A583-9DA7001CD038}"/>
              </a:ext>
            </a:extLst>
          </p:cNvPr>
          <p:cNvCxnSpPr/>
          <p:nvPr/>
        </p:nvCxnSpPr>
        <p:spPr>
          <a:xfrm flipV="1">
            <a:off x="6849534" y="2133432"/>
            <a:ext cx="1521580" cy="827316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24">
            <a:extLst>
              <a:ext uri="{FF2B5EF4-FFF2-40B4-BE49-F238E27FC236}">
                <a16:creationId xmlns="" xmlns:a16="http://schemas.microsoft.com/office/drawing/2014/main" id="{127AE228-104F-4F33-BA9E-7BFD21DB80EB}"/>
              </a:ext>
            </a:extLst>
          </p:cNvPr>
          <p:cNvCxnSpPr/>
          <p:nvPr/>
        </p:nvCxnSpPr>
        <p:spPr>
          <a:xfrm>
            <a:off x="1456267" y="2133432"/>
            <a:ext cx="753533" cy="56380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>
            <a:extLst>
              <a:ext uri="{FF2B5EF4-FFF2-40B4-BE49-F238E27FC236}">
                <a16:creationId xmlns="" xmlns:a16="http://schemas.microsoft.com/office/drawing/2014/main" id="{946EB8A6-657B-49A0-A9BB-265B19B7A060}"/>
              </a:ext>
            </a:extLst>
          </p:cNvPr>
          <p:cNvSpPr/>
          <p:nvPr/>
        </p:nvSpPr>
        <p:spPr>
          <a:xfrm>
            <a:off x="9144001" y="1654193"/>
            <a:ext cx="770466" cy="3414921"/>
          </a:xfrm>
          <a:prstGeom prst="rect">
            <a:avLst/>
          </a:prstGeom>
          <a:noFill/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4" name="Obrázek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0268" y="201755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4245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8" name="Skupina 17"/>
          <p:cNvGrpSpPr/>
          <p:nvPr/>
        </p:nvGrpSpPr>
        <p:grpSpPr>
          <a:xfrm>
            <a:off x="490457" y="5380409"/>
            <a:ext cx="1004494" cy="882628"/>
            <a:chOff x="11110640" y="152224"/>
            <a:chExt cx="1004494" cy="882628"/>
          </a:xfrm>
        </p:grpSpPr>
        <p:sp>
          <p:nvSpPr>
            <p:cNvPr id="19" name="Obdélník 18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rPr>
                <a:t>osoby od 18 let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charset="0"/>
              </a:endParaRPr>
            </a:p>
          </p:txBody>
        </p:sp>
        <p:pic>
          <p:nvPicPr>
            <p:cNvPr id="20" name="Obrázek 1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233" y="152224"/>
              <a:ext cx="630451" cy="630451"/>
            </a:xfrm>
            <a:prstGeom prst="rect">
              <a:avLst/>
            </a:prstGeom>
          </p:spPr>
        </p:pic>
      </p:grpSp>
      <p:sp>
        <p:nvSpPr>
          <p:cNvPr id="21" name="Zástupný symbol pro obsah 7"/>
          <p:cNvSpPr>
            <a:spLocks noGrp="1"/>
          </p:cNvSpPr>
          <p:nvPr>
            <p:ph idx="1"/>
          </p:nvPr>
        </p:nvSpPr>
        <p:spPr>
          <a:xfrm>
            <a:off x="0" y="1177213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b="1" dirty="0"/>
              <a:t>Soukromý nebo služební osobní automobil využívá aktivně 60 % dospělých občanů </a:t>
            </a:r>
            <a:r>
              <a:rPr lang="cs-CZ" sz="1600" dirty="0"/>
              <a:t>Ústí nad Labem. </a:t>
            </a:r>
            <a:endParaRPr lang="cs-CZ" sz="1600" dirty="0" smtClean="0"/>
          </a:p>
          <a:p>
            <a:pPr marL="0" indent="0">
              <a:buNone/>
            </a:pPr>
            <a:r>
              <a:rPr lang="cs-CZ" sz="1600" dirty="0" smtClean="0"/>
              <a:t>Ve </a:t>
            </a:r>
            <a:r>
              <a:rPr lang="cs-CZ" sz="1600" dirty="0"/>
              <a:t>větší míře se jedná </a:t>
            </a:r>
            <a:r>
              <a:rPr lang="cs-CZ" sz="1600" dirty="0" smtClean="0"/>
              <a:t>o </a:t>
            </a:r>
            <a:r>
              <a:rPr lang="cs-CZ" sz="1600" dirty="0"/>
              <a:t>muže. Využívání osobního automobilu podle věku koresponduje s vlastnictvím </a:t>
            </a:r>
            <a:r>
              <a:rPr lang="cs-CZ" sz="1600" dirty="0" smtClean="0"/>
              <a:t>ŘP.</a:t>
            </a:r>
          </a:p>
          <a:p>
            <a:pPr marL="0" indent="0">
              <a:buNone/>
            </a:pPr>
            <a:r>
              <a:rPr lang="cs-CZ" sz="1600" dirty="0" smtClean="0"/>
              <a:t>Ze </a:t>
            </a:r>
            <a:r>
              <a:rPr lang="cs-CZ" sz="1600" dirty="0"/>
              <a:t>všech uživatelů osobního auta má </a:t>
            </a:r>
            <a:r>
              <a:rPr lang="cs-CZ" sz="1600" b="1" dirty="0"/>
              <a:t>zajištěnou možnost parkování 72 %</a:t>
            </a:r>
            <a:r>
              <a:rPr lang="cs-CZ" sz="1600" dirty="0"/>
              <a:t>.</a:t>
            </a:r>
            <a:r>
              <a:rPr lang="cs-CZ" sz="1600" b="1" dirty="0"/>
              <a:t> Využití osobního automobilu je </a:t>
            </a:r>
            <a:endParaRPr lang="cs-CZ" sz="1600" b="1" dirty="0" smtClean="0"/>
          </a:p>
          <a:p>
            <a:pPr marL="0" indent="0">
              <a:buNone/>
            </a:pPr>
            <a:r>
              <a:rPr lang="cs-CZ" sz="1600" b="1" dirty="0" smtClean="0"/>
              <a:t>ve </a:t>
            </a:r>
            <a:r>
              <a:rPr lang="cs-CZ" sz="1600" b="1" dirty="0"/>
              <a:t>většině případech k soukromým účelům</a:t>
            </a:r>
            <a:r>
              <a:rPr lang="cs-CZ" sz="1600" dirty="0"/>
              <a:t>.</a:t>
            </a:r>
          </a:p>
          <a:p>
            <a:endParaRPr lang="cs-CZ" sz="1600" dirty="0"/>
          </a:p>
        </p:txBody>
      </p:sp>
      <p:sp>
        <p:nvSpPr>
          <p:cNvPr id="22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Využití osobního auta</a:t>
            </a:r>
          </a:p>
        </p:txBody>
      </p:sp>
      <p:sp>
        <p:nvSpPr>
          <p:cNvPr id="27" name="Zástupný symbol pro číslo snímku 2">
            <a:extLst>
              <a:ext uri="{FF2B5EF4-FFF2-40B4-BE49-F238E27FC236}">
                <a16:creationId xmlns="" xmlns:a16="http://schemas.microsoft.com/office/drawing/2014/main" id="{95500031-F506-4576-A6BC-C68021FCBFD9}"/>
              </a:ext>
            </a:extLst>
          </p:cNvPr>
          <p:cNvSpPr txBox="1">
            <a:spLocks/>
          </p:cNvSpPr>
          <p:nvPr/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400" b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6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28" name="Graf 27">
            <a:extLst>
              <a:ext uri="{FF2B5EF4-FFF2-40B4-BE49-F238E27FC236}">
                <a16:creationId xmlns="" xmlns:a16="http://schemas.microsoft.com/office/drawing/2014/main" id="{D9516A6E-7FC3-4137-B9A3-F9F509E22C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8737467"/>
              </p:ext>
            </p:extLst>
          </p:nvPr>
        </p:nvGraphicFramePr>
        <p:xfrm>
          <a:off x="1743605" y="1857705"/>
          <a:ext cx="9686396" cy="491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Obdélník 30">
            <a:extLst>
              <a:ext uri="{FF2B5EF4-FFF2-40B4-BE49-F238E27FC236}">
                <a16:creationId xmlns="" xmlns:a16="http://schemas.microsoft.com/office/drawing/2014/main" id="{516844A6-BCA1-4459-9FD9-44649E753ABE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Můžete užívat nezávisle na ostatních členech domácnosti soukromý / služební osobní automobil?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2125, osoby od 18 let)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32" name="Obdélník 31">
            <a:extLst>
              <a:ext uri="{FF2B5EF4-FFF2-40B4-BE49-F238E27FC236}">
                <a16:creationId xmlns="" xmlns:a16="http://schemas.microsoft.com/office/drawing/2014/main" id="{EB1C20AF-B958-4CAF-B0CC-82B9AEB70961}"/>
              </a:ext>
            </a:extLst>
          </p:cNvPr>
          <p:cNvSpPr/>
          <p:nvPr/>
        </p:nvSpPr>
        <p:spPr>
          <a:xfrm>
            <a:off x="476779" y="2182490"/>
            <a:ext cx="1266825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Nevyužívá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33" name="Obdélník 32">
            <a:extLst>
              <a:ext uri="{FF2B5EF4-FFF2-40B4-BE49-F238E27FC236}">
                <a16:creationId xmlns="" xmlns:a16="http://schemas.microsoft.com/office/drawing/2014/main" id="{6A454ABC-1A70-4F23-A3F1-1FC593BA7119}"/>
              </a:ext>
            </a:extLst>
          </p:cNvPr>
          <p:cNvSpPr/>
          <p:nvPr/>
        </p:nvSpPr>
        <p:spPr>
          <a:xfrm>
            <a:off x="476779" y="2641377"/>
            <a:ext cx="1266825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1964AA">
                    <a:lumMod val="60000"/>
                    <a:lumOff val="40000"/>
                  </a:srgbClr>
                </a:solidFill>
                <a:cs typeface="Arial" charset="0"/>
              </a:rPr>
              <a:t>Pouze služební</a:t>
            </a:r>
            <a:endParaRPr lang="en-GB" sz="1200" dirty="0">
              <a:solidFill>
                <a:srgbClr val="1964AA">
                  <a:lumMod val="60000"/>
                  <a:lumOff val="40000"/>
                </a:srgbClr>
              </a:solidFill>
              <a:cs typeface="Arial" charset="0"/>
            </a:endParaRPr>
          </a:p>
        </p:txBody>
      </p:sp>
      <p:sp>
        <p:nvSpPr>
          <p:cNvPr id="34" name="Obdélník 33">
            <a:extLst>
              <a:ext uri="{FF2B5EF4-FFF2-40B4-BE49-F238E27FC236}">
                <a16:creationId xmlns="" xmlns:a16="http://schemas.microsoft.com/office/drawing/2014/main" id="{F6DAB438-3817-49EC-B6ED-3D6199305CD0}"/>
              </a:ext>
            </a:extLst>
          </p:cNvPr>
          <p:cNvSpPr/>
          <p:nvPr/>
        </p:nvSpPr>
        <p:spPr>
          <a:xfrm>
            <a:off x="476779" y="3189529"/>
            <a:ext cx="1266825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1964AA"/>
                </a:solidFill>
                <a:cs typeface="Arial" charset="0"/>
              </a:rPr>
              <a:t>Pouze soukromé</a:t>
            </a:r>
            <a:endParaRPr lang="en-GB" sz="1200" dirty="0">
              <a:solidFill>
                <a:srgbClr val="1964AA"/>
              </a:solidFill>
              <a:cs typeface="Arial" charset="0"/>
            </a:endParaRPr>
          </a:p>
        </p:txBody>
      </p:sp>
      <p:sp>
        <p:nvSpPr>
          <p:cNvPr id="35" name="Obdélník 34">
            <a:extLst>
              <a:ext uri="{FF2B5EF4-FFF2-40B4-BE49-F238E27FC236}">
                <a16:creationId xmlns="" xmlns:a16="http://schemas.microsoft.com/office/drawing/2014/main" id="{1CEC86EE-2842-4992-8831-64F0CE416983}"/>
              </a:ext>
            </a:extLst>
          </p:cNvPr>
          <p:cNvSpPr/>
          <p:nvPr/>
        </p:nvSpPr>
        <p:spPr>
          <a:xfrm>
            <a:off x="476779" y="3813960"/>
            <a:ext cx="1266825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1964AA">
                    <a:lumMod val="50000"/>
                  </a:srgbClr>
                </a:solidFill>
                <a:cs typeface="Arial" charset="0"/>
              </a:rPr>
              <a:t>Soukromé i služební</a:t>
            </a:r>
            <a:endParaRPr lang="en-GB" sz="1200" dirty="0">
              <a:solidFill>
                <a:srgbClr val="1964AA">
                  <a:lumMod val="50000"/>
                </a:srgbClr>
              </a:solidFill>
              <a:cs typeface="Arial" charset="0"/>
            </a:endParaRPr>
          </a:p>
        </p:txBody>
      </p:sp>
      <p:sp>
        <p:nvSpPr>
          <p:cNvPr id="36" name="Obdélník 35">
            <a:extLst>
              <a:ext uri="{FF2B5EF4-FFF2-40B4-BE49-F238E27FC236}">
                <a16:creationId xmlns="" xmlns:a16="http://schemas.microsoft.com/office/drawing/2014/main" id="{6176442F-E5F9-475C-9D71-7F2398862A15}"/>
              </a:ext>
            </a:extLst>
          </p:cNvPr>
          <p:cNvSpPr/>
          <p:nvPr/>
        </p:nvSpPr>
        <p:spPr>
          <a:xfrm>
            <a:off x="419100" y="2613217"/>
            <a:ext cx="1400704" cy="1477742"/>
          </a:xfrm>
          <a:prstGeom prst="rect">
            <a:avLst/>
          </a:prstGeom>
          <a:noFill/>
          <a:ln w="63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37" name="Obdélník 36">
            <a:extLst>
              <a:ext uri="{FF2B5EF4-FFF2-40B4-BE49-F238E27FC236}">
                <a16:creationId xmlns="" xmlns:a16="http://schemas.microsoft.com/office/drawing/2014/main" id="{E7ED266F-3EB6-4BF2-BA7B-F889EF9FB21D}"/>
              </a:ext>
            </a:extLst>
          </p:cNvPr>
          <p:cNvSpPr/>
          <p:nvPr/>
        </p:nvSpPr>
        <p:spPr>
          <a:xfrm>
            <a:off x="476779" y="4175796"/>
            <a:ext cx="1266826" cy="84286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>
                <a:solidFill>
                  <a:srgbClr val="1964AA"/>
                </a:solidFill>
                <a:cs typeface="Arial" charset="0"/>
              </a:rPr>
              <a:t>72 %</a:t>
            </a:r>
            <a:r>
              <a:rPr lang="cs-CZ" sz="1200" dirty="0">
                <a:solidFill>
                  <a:srgbClr val="1964AA"/>
                </a:solidFill>
                <a:cs typeface="Arial" charset="0"/>
              </a:rPr>
              <a:t> uživatelů aut </a:t>
            </a:r>
            <a:r>
              <a:rPr lang="cs-CZ" sz="1200" b="1" dirty="0">
                <a:solidFill>
                  <a:srgbClr val="1964AA"/>
                </a:solidFill>
                <a:cs typeface="Arial" charset="0"/>
              </a:rPr>
              <a:t>má možnost parkování </a:t>
            </a:r>
            <a:r>
              <a:rPr lang="cs-CZ" sz="1200" dirty="0">
                <a:solidFill>
                  <a:srgbClr val="1964AA"/>
                </a:solidFill>
                <a:cs typeface="Arial" charset="0"/>
              </a:rPr>
              <a:t>na zajištěném místě.</a:t>
            </a:r>
            <a:endParaRPr lang="en-GB" sz="1200" dirty="0">
              <a:solidFill>
                <a:srgbClr val="1964AA"/>
              </a:solidFill>
              <a:cs typeface="Arial" charset="0"/>
            </a:endParaRPr>
          </a:p>
        </p:txBody>
      </p:sp>
      <p:cxnSp>
        <p:nvCxnSpPr>
          <p:cNvPr id="38" name="Přímá spojnice 37">
            <a:extLst>
              <a:ext uri="{FF2B5EF4-FFF2-40B4-BE49-F238E27FC236}">
                <a16:creationId xmlns="" xmlns:a16="http://schemas.microsoft.com/office/drawing/2014/main" id="{39EDC068-4AB4-469D-82B8-3BF7C2E5D8A1}"/>
              </a:ext>
            </a:extLst>
          </p:cNvPr>
          <p:cNvCxnSpPr/>
          <p:nvPr/>
        </p:nvCxnSpPr>
        <p:spPr>
          <a:xfrm>
            <a:off x="2687109" y="2456544"/>
            <a:ext cx="820510" cy="72209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Volný tvar 26">
            <a:extLst>
              <a:ext uri="{FF2B5EF4-FFF2-40B4-BE49-F238E27FC236}">
                <a16:creationId xmlns="" xmlns:a16="http://schemas.microsoft.com/office/drawing/2014/main" id="{A84C0402-A352-42A2-B4B9-0EFA21B6FCCB}"/>
              </a:ext>
            </a:extLst>
          </p:cNvPr>
          <p:cNvSpPr/>
          <p:nvPr/>
        </p:nvSpPr>
        <p:spPr>
          <a:xfrm>
            <a:off x="3953934" y="2476978"/>
            <a:ext cx="2021150" cy="537155"/>
          </a:xfrm>
          <a:custGeom>
            <a:avLst/>
            <a:gdLst>
              <a:gd name="connsiteX0" fmla="*/ 0 w 1871133"/>
              <a:gd name="connsiteY0" fmla="*/ 380903 h 380903"/>
              <a:gd name="connsiteX1" fmla="*/ 516466 w 1871133"/>
              <a:gd name="connsiteY1" fmla="*/ 33769 h 380903"/>
              <a:gd name="connsiteX2" fmla="*/ 1295400 w 1871133"/>
              <a:gd name="connsiteY2" fmla="*/ 50703 h 380903"/>
              <a:gd name="connsiteX3" fmla="*/ 1871133 w 1871133"/>
              <a:gd name="connsiteY3" fmla="*/ 363969 h 3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1133" h="380903">
                <a:moveTo>
                  <a:pt x="0" y="380903"/>
                </a:moveTo>
                <a:cubicBezTo>
                  <a:pt x="150283" y="234852"/>
                  <a:pt x="300566" y="88802"/>
                  <a:pt x="516466" y="33769"/>
                </a:cubicBezTo>
                <a:cubicBezTo>
                  <a:pt x="732366" y="-21264"/>
                  <a:pt x="1069622" y="-4330"/>
                  <a:pt x="1295400" y="50703"/>
                </a:cubicBezTo>
                <a:cubicBezTo>
                  <a:pt x="1521178" y="105736"/>
                  <a:pt x="1696155" y="234852"/>
                  <a:pt x="1871133" y="363969"/>
                </a:cubicBezTo>
              </a:path>
            </a:pathLst>
          </a:custGeom>
          <a:noFill/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Volný tvar 28">
            <a:extLst>
              <a:ext uri="{FF2B5EF4-FFF2-40B4-BE49-F238E27FC236}">
                <a16:creationId xmlns="" xmlns:a16="http://schemas.microsoft.com/office/drawing/2014/main" id="{747ADA70-7C0E-45C4-9FA7-34BB9B979897}"/>
              </a:ext>
            </a:extLst>
          </p:cNvPr>
          <p:cNvSpPr/>
          <p:nvPr/>
        </p:nvSpPr>
        <p:spPr>
          <a:xfrm>
            <a:off x="8500533" y="2413000"/>
            <a:ext cx="1608667" cy="1007533"/>
          </a:xfrm>
          <a:custGeom>
            <a:avLst/>
            <a:gdLst>
              <a:gd name="connsiteX0" fmla="*/ 0 w 1608667"/>
              <a:gd name="connsiteY0" fmla="*/ 1007533 h 1007533"/>
              <a:gd name="connsiteX1" fmla="*/ 601134 w 1608667"/>
              <a:gd name="connsiteY1" fmla="*/ 304800 h 1007533"/>
              <a:gd name="connsiteX2" fmla="*/ 1608667 w 1608667"/>
              <a:gd name="connsiteY2" fmla="*/ 0 h 1007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8667" h="1007533">
                <a:moveTo>
                  <a:pt x="0" y="1007533"/>
                </a:moveTo>
                <a:cubicBezTo>
                  <a:pt x="166511" y="740127"/>
                  <a:pt x="333023" y="472722"/>
                  <a:pt x="601134" y="304800"/>
                </a:cubicBezTo>
                <a:cubicBezTo>
                  <a:pt x="869245" y="136878"/>
                  <a:pt x="1238956" y="68439"/>
                  <a:pt x="1608667" y="0"/>
                </a:cubicBezTo>
              </a:path>
            </a:pathLst>
          </a:custGeom>
          <a:noFill/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Volný tvar 29">
            <a:extLst>
              <a:ext uri="{FF2B5EF4-FFF2-40B4-BE49-F238E27FC236}">
                <a16:creationId xmlns="" xmlns:a16="http://schemas.microsoft.com/office/drawing/2014/main" id="{DC965D12-B0A7-41CC-9C5C-4B4440AD30BE}"/>
              </a:ext>
            </a:extLst>
          </p:cNvPr>
          <p:cNvSpPr/>
          <p:nvPr/>
        </p:nvSpPr>
        <p:spPr>
          <a:xfrm>
            <a:off x="6441279" y="2476978"/>
            <a:ext cx="1608667" cy="1093536"/>
          </a:xfrm>
          <a:custGeom>
            <a:avLst/>
            <a:gdLst>
              <a:gd name="connsiteX0" fmla="*/ 0 w 1608667"/>
              <a:gd name="connsiteY0" fmla="*/ 1007533 h 1007533"/>
              <a:gd name="connsiteX1" fmla="*/ 601134 w 1608667"/>
              <a:gd name="connsiteY1" fmla="*/ 304800 h 1007533"/>
              <a:gd name="connsiteX2" fmla="*/ 1608667 w 1608667"/>
              <a:gd name="connsiteY2" fmla="*/ 0 h 1007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8667" h="1007533">
                <a:moveTo>
                  <a:pt x="0" y="1007533"/>
                </a:moveTo>
                <a:cubicBezTo>
                  <a:pt x="166511" y="740127"/>
                  <a:pt x="333023" y="472722"/>
                  <a:pt x="601134" y="304800"/>
                </a:cubicBezTo>
                <a:cubicBezTo>
                  <a:pt x="869245" y="136878"/>
                  <a:pt x="1238956" y="68439"/>
                  <a:pt x="1608667" y="0"/>
                </a:cubicBezTo>
              </a:path>
            </a:pathLst>
          </a:custGeom>
          <a:noFill/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3" name="Obrázek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37" y="273050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5982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="" xmlns:a16="http://schemas.microsoft.com/office/drawing/2014/main" id="{8E5C2C22-FAF4-4F22-AD2B-70B75FC55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340" y="421658"/>
            <a:ext cx="10561320" cy="2955600"/>
          </a:xfrm>
        </p:spPr>
        <p:txBody>
          <a:bodyPr/>
          <a:lstStyle/>
          <a:p>
            <a:r>
              <a:rPr lang="cs-CZ" dirty="0"/>
              <a:t>Motocykly</a:t>
            </a:r>
          </a:p>
        </p:txBody>
      </p:sp>
      <p:pic>
        <p:nvPicPr>
          <p:cNvPr id="4" name="Picture 4" descr="close-up, clouds, focus">
            <a:extLst>
              <a:ext uri="{FF2B5EF4-FFF2-40B4-BE49-F238E27FC236}">
                <a16:creationId xmlns="" xmlns:a16="http://schemas.microsoft.com/office/drawing/2014/main" id="{4AA8FA44-904D-42F9-984D-523384C32D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39000" y="2481440"/>
            <a:ext cx="3114000" cy="3114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37" y="273050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934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Vlastnictví motocyklu je v Ústí nad Labem spíše výjimkou, má jej 7 % domácností. Častěji se jedná o </a:t>
            </a:r>
            <a:r>
              <a:rPr lang="cs-CZ" sz="1600" b="1" dirty="0"/>
              <a:t>domácnosti </a:t>
            </a:r>
            <a:endParaRPr lang="cs-CZ" sz="1600" b="1" dirty="0" smtClean="0"/>
          </a:p>
          <a:p>
            <a:pPr marL="0" indent="0">
              <a:buNone/>
            </a:pPr>
            <a:r>
              <a:rPr lang="cs-CZ" sz="1600" b="1" dirty="0" smtClean="0"/>
              <a:t>s </a:t>
            </a:r>
            <a:r>
              <a:rPr lang="cs-CZ" sz="1600" b="1" dirty="0"/>
              <a:t>dětmi nad </a:t>
            </a:r>
            <a:r>
              <a:rPr lang="cs-CZ" sz="1600" b="1" dirty="0" smtClean="0"/>
              <a:t>18 </a:t>
            </a:r>
            <a:r>
              <a:rPr lang="cs-CZ" sz="1600" b="1" dirty="0"/>
              <a:t>let. Častěji má motocykl domácnost, která má více automobilů.</a:t>
            </a:r>
            <a:endParaRPr lang="cs-CZ" sz="1600" b="1" strike="sngStrike" dirty="0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Množství motocyklů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" name="Skupina 11"/>
          <p:cNvGrpSpPr/>
          <p:nvPr/>
        </p:nvGrpSpPr>
        <p:grpSpPr>
          <a:xfrm>
            <a:off x="375686" y="5539936"/>
            <a:ext cx="1004494" cy="875418"/>
            <a:chOff x="11282090" y="125693"/>
            <a:chExt cx="1004494" cy="875418"/>
          </a:xfrm>
        </p:grpSpPr>
        <p:pic>
          <p:nvPicPr>
            <p:cNvPr id="13" name="Obrázek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189" y="125693"/>
              <a:ext cx="650296" cy="650296"/>
            </a:xfrm>
            <a:prstGeom prst="rect">
              <a:avLst/>
            </a:prstGeom>
          </p:spPr>
        </p:pic>
        <p:sp>
          <p:nvSpPr>
            <p:cNvPr id="14" name="Obdélník 13"/>
            <p:cNvSpPr/>
            <p:nvPr/>
          </p:nvSpPr>
          <p:spPr>
            <a:xfrm>
              <a:off x="11282090" y="724112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rPr>
                <a:t>domácnosti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charset="0"/>
              </a:endParaRPr>
            </a:p>
          </p:txBody>
        </p:sp>
      </p:grpSp>
      <p:graphicFrame>
        <p:nvGraphicFramePr>
          <p:cNvPr id="16" name="Graf 15">
            <a:extLst>
              <a:ext uri="{FF2B5EF4-FFF2-40B4-BE49-F238E27FC236}">
                <a16:creationId xmlns="" xmlns:a16="http://schemas.microsoft.com/office/drawing/2014/main" id="{591DA01F-FC0A-4AEC-A7DB-0E996668CE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3826274"/>
              </p:ext>
            </p:extLst>
          </p:nvPr>
        </p:nvGraphicFramePr>
        <p:xfrm>
          <a:off x="879566" y="1838324"/>
          <a:ext cx="10337074" cy="4552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Obdélník 16">
            <a:extLst>
              <a:ext uri="{FF2B5EF4-FFF2-40B4-BE49-F238E27FC236}">
                <a16:creationId xmlns="" xmlns:a16="http://schemas.microsoft.com/office/drawing/2014/main" id="{0D5800B0-1F10-48CC-8BDE-43CDAF6F8AE3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Kolik motocyklů je ve Vaší domácnosti?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1046)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18" name="Obdélník 17">
            <a:extLst>
              <a:ext uri="{FF2B5EF4-FFF2-40B4-BE49-F238E27FC236}">
                <a16:creationId xmlns="" xmlns:a16="http://schemas.microsoft.com/office/drawing/2014/main" id="{CCAAAC05-7A26-4CBD-81AA-74B8F46FD85A}"/>
              </a:ext>
            </a:extLst>
          </p:cNvPr>
          <p:cNvSpPr/>
          <p:nvPr/>
        </p:nvSpPr>
        <p:spPr>
          <a:xfrm>
            <a:off x="876300" y="1979404"/>
            <a:ext cx="900112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19" name="Obdélník 18">
            <a:extLst>
              <a:ext uri="{FF2B5EF4-FFF2-40B4-BE49-F238E27FC236}">
                <a16:creationId xmlns="" xmlns:a16="http://schemas.microsoft.com/office/drawing/2014/main" id="{800C19C7-06D7-4597-86EA-F81C379661E8}"/>
              </a:ext>
            </a:extLst>
          </p:cNvPr>
          <p:cNvSpPr/>
          <p:nvPr/>
        </p:nvSpPr>
        <p:spPr>
          <a:xfrm>
            <a:off x="876300" y="2074756"/>
            <a:ext cx="900112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20" name="Obdélník 19">
            <a:extLst>
              <a:ext uri="{FF2B5EF4-FFF2-40B4-BE49-F238E27FC236}">
                <a16:creationId xmlns="" xmlns:a16="http://schemas.microsoft.com/office/drawing/2014/main" id="{1320F19D-AF0E-4BFF-9A90-B739CE7291B7}"/>
              </a:ext>
            </a:extLst>
          </p:cNvPr>
          <p:cNvSpPr/>
          <p:nvPr/>
        </p:nvSpPr>
        <p:spPr>
          <a:xfrm>
            <a:off x="876300" y="2176035"/>
            <a:ext cx="900112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21" name="Obdélník 20">
            <a:extLst>
              <a:ext uri="{FF2B5EF4-FFF2-40B4-BE49-F238E27FC236}">
                <a16:creationId xmlns="" xmlns:a16="http://schemas.microsoft.com/office/drawing/2014/main" id="{52FA6593-FBB7-434B-9C9F-BE195BD65555}"/>
              </a:ext>
            </a:extLst>
          </p:cNvPr>
          <p:cNvSpPr/>
          <p:nvPr/>
        </p:nvSpPr>
        <p:spPr>
          <a:xfrm>
            <a:off x="2954866" y="1836431"/>
            <a:ext cx="457200" cy="3757615"/>
          </a:xfrm>
          <a:prstGeom prst="rect">
            <a:avLst/>
          </a:prstGeom>
          <a:noFill/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22" name="Obdélník 21">
            <a:extLst>
              <a:ext uri="{FF2B5EF4-FFF2-40B4-BE49-F238E27FC236}">
                <a16:creationId xmlns="" xmlns:a16="http://schemas.microsoft.com/office/drawing/2014/main" id="{D614C6A4-3BA8-454C-91E1-1C48E0FA515A}"/>
              </a:ext>
            </a:extLst>
          </p:cNvPr>
          <p:cNvSpPr/>
          <p:nvPr/>
        </p:nvSpPr>
        <p:spPr>
          <a:xfrm>
            <a:off x="9246242" y="1836431"/>
            <a:ext cx="457200" cy="3757615"/>
          </a:xfrm>
          <a:prstGeom prst="rect">
            <a:avLst/>
          </a:prstGeom>
          <a:noFill/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23" name="Obdélník 22">
            <a:extLst>
              <a:ext uri="{FF2B5EF4-FFF2-40B4-BE49-F238E27FC236}">
                <a16:creationId xmlns="" xmlns:a16="http://schemas.microsoft.com/office/drawing/2014/main" id="{97D511A3-0F77-4821-916D-A04434E9FAEB}"/>
              </a:ext>
            </a:extLst>
          </p:cNvPr>
          <p:cNvSpPr/>
          <p:nvPr/>
        </p:nvSpPr>
        <p:spPr>
          <a:xfrm>
            <a:off x="4897889" y="1836431"/>
            <a:ext cx="915081" cy="3757615"/>
          </a:xfrm>
          <a:prstGeom prst="rect">
            <a:avLst/>
          </a:prstGeom>
          <a:noFill/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pic>
        <p:nvPicPr>
          <p:cNvPr id="24" name="Obrázek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3037" y="273050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406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717033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Na motocyklu jezdí jenom 6 % ústeckých občanů. </a:t>
            </a:r>
            <a:r>
              <a:rPr lang="cs-CZ" sz="1600" b="1" dirty="0"/>
              <a:t>Jedná se mnohem častěji o muže</a:t>
            </a:r>
            <a:r>
              <a:rPr lang="cs-CZ" sz="1600" dirty="0"/>
              <a:t>, přitom </a:t>
            </a:r>
            <a:r>
              <a:rPr lang="cs-CZ" sz="1600" b="1" dirty="0"/>
              <a:t>převažují</a:t>
            </a:r>
            <a:r>
              <a:rPr lang="cs-CZ" sz="1600" dirty="0"/>
              <a:t> </a:t>
            </a:r>
            <a:r>
              <a:rPr lang="cs-CZ" sz="1600" b="1" dirty="0"/>
              <a:t>lidé do </a:t>
            </a:r>
            <a:endParaRPr lang="cs-CZ" sz="1600" b="1" dirty="0" smtClean="0"/>
          </a:p>
          <a:p>
            <a:pPr marL="0" indent="0">
              <a:buNone/>
            </a:pPr>
            <a:r>
              <a:rPr lang="cs-CZ" sz="1600" b="1" dirty="0" smtClean="0"/>
              <a:t>59 </a:t>
            </a:r>
            <a:r>
              <a:rPr lang="cs-CZ" sz="1600" b="1" dirty="0"/>
              <a:t>let </a:t>
            </a:r>
            <a:r>
              <a:rPr lang="cs-CZ" sz="1600" dirty="0"/>
              <a:t>a vyšší frekvenci využití nacházíme u </a:t>
            </a:r>
            <a:r>
              <a:rPr lang="cs-CZ" sz="1600" b="1" dirty="0"/>
              <a:t>středně vzdělaných </a:t>
            </a:r>
            <a:r>
              <a:rPr lang="cs-CZ" sz="1600" dirty="0"/>
              <a:t>a také u </a:t>
            </a:r>
            <a:r>
              <a:rPr lang="cs-CZ" sz="1600" b="1" dirty="0"/>
              <a:t>OSVČ</a:t>
            </a:r>
            <a:r>
              <a:rPr lang="cs-CZ" sz="1600" dirty="0"/>
              <a:t>. </a:t>
            </a:r>
            <a:r>
              <a:rPr lang="cs-CZ" sz="1600" b="1" dirty="0"/>
              <a:t>Motocykl neslouží jako alternativa </a:t>
            </a:r>
            <a:endParaRPr lang="cs-CZ" sz="1600" b="1" dirty="0" smtClean="0"/>
          </a:p>
          <a:p>
            <a:pPr marL="0" indent="0">
              <a:buNone/>
            </a:pPr>
            <a:r>
              <a:rPr lang="cs-CZ" sz="1600" b="1" dirty="0" smtClean="0"/>
              <a:t>k </a:t>
            </a:r>
            <a:r>
              <a:rPr lang="cs-CZ" sz="1600" b="1" dirty="0"/>
              <a:t>osobnímu autu, </a:t>
            </a:r>
            <a:r>
              <a:rPr lang="cs-CZ" sz="1600" dirty="0"/>
              <a:t>ale jako jeho </a:t>
            </a:r>
            <a:r>
              <a:rPr lang="cs-CZ" sz="1600" b="1" dirty="0"/>
              <a:t>doplněk. </a:t>
            </a:r>
            <a:endParaRPr lang="cs-CZ" sz="1600" b="1" strike="sngStrike" dirty="0"/>
          </a:p>
        </p:txBody>
      </p:sp>
      <p:sp>
        <p:nvSpPr>
          <p:cNvPr id="7" name="Nadpis 6"/>
          <p:cNvSpPr>
            <a:spLocks noGrp="1"/>
          </p:cNvSpPr>
          <p:nvPr>
            <p:ph type="ctr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Využití motocyklu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9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3" name="Skupina 12"/>
          <p:cNvGrpSpPr/>
          <p:nvPr/>
        </p:nvGrpSpPr>
        <p:grpSpPr>
          <a:xfrm>
            <a:off x="202474" y="2285363"/>
            <a:ext cx="1004494" cy="882628"/>
            <a:chOff x="11110640" y="152224"/>
            <a:chExt cx="1004494" cy="882628"/>
          </a:xfrm>
        </p:grpSpPr>
        <p:sp>
          <p:nvSpPr>
            <p:cNvPr id="12" name="Obdélník 11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charset="0"/>
                </a:rPr>
                <a:t>osoby od 18 let</a:t>
              </a:r>
              <a:endParaRPr lang="en-GB" sz="1200" dirty="0">
                <a:solidFill>
                  <a:prstClr val="black">
                    <a:lumMod val="85000"/>
                    <a:lumOff val="15000"/>
                  </a:prstClr>
                </a:solidFill>
                <a:cs typeface="Arial" charset="0"/>
              </a:endParaRPr>
            </a:p>
          </p:txBody>
        </p:sp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233" y="152224"/>
              <a:ext cx="630451" cy="630451"/>
            </a:xfrm>
            <a:prstGeom prst="rect">
              <a:avLst/>
            </a:prstGeom>
          </p:spPr>
        </p:pic>
      </p:grpSp>
      <p:graphicFrame>
        <p:nvGraphicFramePr>
          <p:cNvPr id="20" name="Graf 19">
            <a:extLst>
              <a:ext uri="{FF2B5EF4-FFF2-40B4-BE49-F238E27FC236}">
                <a16:creationId xmlns="" xmlns:a16="http://schemas.microsoft.com/office/drawing/2014/main" id="{FFA1AFB3-A6CB-4EE6-A1C9-D5CC2D38C2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5334568"/>
              </p:ext>
            </p:extLst>
          </p:nvPr>
        </p:nvGraphicFramePr>
        <p:xfrm>
          <a:off x="600075" y="1665080"/>
          <a:ext cx="10934700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1" name="Obdélník 20">
            <a:extLst>
              <a:ext uri="{FF2B5EF4-FFF2-40B4-BE49-F238E27FC236}">
                <a16:creationId xmlns="" xmlns:a16="http://schemas.microsoft.com/office/drawing/2014/main" id="{33ED657C-9015-49D5-A0E5-A0171BD36F84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Můžete užívat nezávisle na ostatních členech domácnosti motocykl?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2125, osoby od 18 let)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22" name="Obdélník 21">
            <a:extLst>
              <a:ext uri="{FF2B5EF4-FFF2-40B4-BE49-F238E27FC236}">
                <a16:creationId xmlns="" xmlns:a16="http://schemas.microsoft.com/office/drawing/2014/main" id="{17214E8E-3E2E-4E8A-8ADA-659985AA03D4}"/>
              </a:ext>
            </a:extLst>
          </p:cNvPr>
          <p:cNvSpPr/>
          <p:nvPr/>
        </p:nvSpPr>
        <p:spPr>
          <a:xfrm>
            <a:off x="616983" y="1979404"/>
            <a:ext cx="10891362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bdélník 22">
            <a:extLst>
              <a:ext uri="{FF2B5EF4-FFF2-40B4-BE49-F238E27FC236}">
                <a16:creationId xmlns="" xmlns:a16="http://schemas.microsoft.com/office/drawing/2014/main" id="{E26FE18E-B180-4404-8422-22AB445C4FC9}"/>
              </a:ext>
            </a:extLst>
          </p:cNvPr>
          <p:cNvSpPr/>
          <p:nvPr/>
        </p:nvSpPr>
        <p:spPr>
          <a:xfrm>
            <a:off x="616983" y="2074756"/>
            <a:ext cx="10891362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Obdélník 24">
            <a:extLst>
              <a:ext uri="{FF2B5EF4-FFF2-40B4-BE49-F238E27FC236}">
                <a16:creationId xmlns="" xmlns:a16="http://schemas.microsoft.com/office/drawing/2014/main" id="{921F5AAF-DBF7-413D-A451-9403A6CFAEB2}"/>
              </a:ext>
            </a:extLst>
          </p:cNvPr>
          <p:cNvSpPr/>
          <p:nvPr/>
        </p:nvSpPr>
        <p:spPr>
          <a:xfrm>
            <a:off x="616983" y="2176035"/>
            <a:ext cx="10891362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Volný tvar 20">
            <a:extLst>
              <a:ext uri="{FF2B5EF4-FFF2-40B4-BE49-F238E27FC236}">
                <a16:creationId xmlns="" xmlns:a16="http://schemas.microsoft.com/office/drawing/2014/main" id="{6713B269-4A54-4ECC-8CDC-6F3C9C720F45}"/>
              </a:ext>
            </a:extLst>
          </p:cNvPr>
          <p:cNvSpPr/>
          <p:nvPr/>
        </p:nvSpPr>
        <p:spPr>
          <a:xfrm>
            <a:off x="4506483" y="3373276"/>
            <a:ext cx="1360917" cy="339035"/>
          </a:xfrm>
          <a:custGeom>
            <a:avLst/>
            <a:gdLst>
              <a:gd name="connsiteX0" fmla="*/ 0 w 1871133"/>
              <a:gd name="connsiteY0" fmla="*/ 380903 h 380903"/>
              <a:gd name="connsiteX1" fmla="*/ 516466 w 1871133"/>
              <a:gd name="connsiteY1" fmla="*/ 33769 h 380903"/>
              <a:gd name="connsiteX2" fmla="*/ 1295400 w 1871133"/>
              <a:gd name="connsiteY2" fmla="*/ 50703 h 380903"/>
              <a:gd name="connsiteX3" fmla="*/ 1871133 w 1871133"/>
              <a:gd name="connsiteY3" fmla="*/ 363969 h 380903"/>
              <a:gd name="connsiteX0" fmla="*/ 0 w 1871133"/>
              <a:gd name="connsiteY0" fmla="*/ 385956 h 461151"/>
              <a:gd name="connsiteX1" fmla="*/ 516466 w 1871133"/>
              <a:gd name="connsiteY1" fmla="*/ 38822 h 461151"/>
              <a:gd name="connsiteX2" fmla="*/ 1295400 w 1871133"/>
              <a:gd name="connsiteY2" fmla="*/ 55756 h 461151"/>
              <a:gd name="connsiteX3" fmla="*/ 1871133 w 1871133"/>
              <a:gd name="connsiteY3" fmla="*/ 461151 h 461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1133" h="461151">
                <a:moveTo>
                  <a:pt x="0" y="385956"/>
                </a:moveTo>
                <a:cubicBezTo>
                  <a:pt x="150283" y="239905"/>
                  <a:pt x="300566" y="93855"/>
                  <a:pt x="516466" y="38822"/>
                </a:cubicBezTo>
                <a:cubicBezTo>
                  <a:pt x="732366" y="-16211"/>
                  <a:pt x="1069622" y="-14632"/>
                  <a:pt x="1295400" y="55756"/>
                </a:cubicBezTo>
                <a:cubicBezTo>
                  <a:pt x="1521178" y="126144"/>
                  <a:pt x="1696155" y="332034"/>
                  <a:pt x="1871133" y="461151"/>
                </a:cubicBezTo>
              </a:path>
            </a:pathLst>
          </a:cu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Obdélník 26">
            <a:extLst>
              <a:ext uri="{FF2B5EF4-FFF2-40B4-BE49-F238E27FC236}">
                <a16:creationId xmlns="" xmlns:a16="http://schemas.microsoft.com/office/drawing/2014/main" id="{D15BB0B5-B665-4B2C-96B1-1EF80C45F27C}"/>
              </a:ext>
            </a:extLst>
          </p:cNvPr>
          <p:cNvSpPr/>
          <p:nvPr/>
        </p:nvSpPr>
        <p:spPr>
          <a:xfrm>
            <a:off x="10771971" y="2778234"/>
            <a:ext cx="347135" cy="2853265"/>
          </a:xfrm>
          <a:prstGeom prst="rect">
            <a:avLst/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Obdélník 27">
            <a:extLst>
              <a:ext uri="{FF2B5EF4-FFF2-40B4-BE49-F238E27FC236}">
                <a16:creationId xmlns="" xmlns:a16="http://schemas.microsoft.com/office/drawing/2014/main" id="{29D0692B-0B0B-4993-8022-4FBB6696A96E}"/>
              </a:ext>
            </a:extLst>
          </p:cNvPr>
          <p:cNvSpPr/>
          <p:nvPr/>
        </p:nvSpPr>
        <p:spPr>
          <a:xfrm>
            <a:off x="1361946" y="2928256"/>
            <a:ext cx="347134" cy="2134811"/>
          </a:xfrm>
          <a:prstGeom prst="rect">
            <a:avLst/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9" name="Přímá spojnice 28">
            <a:extLst>
              <a:ext uri="{FF2B5EF4-FFF2-40B4-BE49-F238E27FC236}">
                <a16:creationId xmlns="" xmlns:a16="http://schemas.microsoft.com/office/drawing/2014/main" id="{57325D09-97AB-40EB-B53E-F9B316884E06}"/>
              </a:ext>
            </a:extLst>
          </p:cNvPr>
          <p:cNvCxnSpPr/>
          <p:nvPr/>
        </p:nvCxnSpPr>
        <p:spPr>
          <a:xfrm flipV="1">
            <a:off x="2441521" y="3222172"/>
            <a:ext cx="1360918" cy="407865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29">
            <a:extLst>
              <a:ext uri="{FF2B5EF4-FFF2-40B4-BE49-F238E27FC236}">
                <a16:creationId xmlns="" xmlns:a16="http://schemas.microsoft.com/office/drawing/2014/main" id="{00D4BE4F-E0E0-4251-9CB8-A8F5E451AD2E}"/>
              </a:ext>
            </a:extLst>
          </p:cNvPr>
          <p:cNvCxnSpPr/>
          <p:nvPr/>
        </p:nvCxnSpPr>
        <p:spPr>
          <a:xfrm flipV="1">
            <a:off x="6251368" y="3304446"/>
            <a:ext cx="1360918" cy="407865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Obrázek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8190" y="199533"/>
            <a:ext cx="15113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51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 logem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23D6DCA3-11AD-4C11-A1E2-3855C5B4FBB3}"/>
    </a:ext>
  </a:extLst>
</a:theme>
</file>

<file path=ppt/theme/theme10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z log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5DCDB42E-34E2-4F1B-B2D8-5C8FA618A86A}"/>
    </a:ext>
  </a:extLst>
</a:theme>
</file>

<file path=ppt/theme/theme3.xml><?xml version="1.0" encoding="utf-8"?>
<a:theme xmlns:a="http://schemas.openxmlformats.org/drawingml/2006/main" name="Titulní stran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46FDA785-B6E0-43BE-9841-7A8F03DEAFD0}"/>
    </a:ext>
  </a:extLst>
</a:theme>
</file>

<file path=ppt/theme/theme4.xml><?xml version="1.0" encoding="utf-8"?>
<a:theme xmlns:a="http://schemas.openxmlformats.org/drawingml/2006/main" name="Sekce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2EAE7E1D-21A0-4AE2-97AC-DB3DC70CE6CB}"/>
    </a:ext>
  </a:extLst>
</a:theme>
</file>

<file path=ppt/theme/theme5.xml><?xml version="1.0" encoding="utf-8"?>
<a:theme xmlns:a="http://schemas.openxmlformats.org/drawingml/2006/main" name="Podsekce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69CE0644-EF7A-4170-A84C-6065E2BC1499}"/>
    </a:ext>
  </a:extLst>
</a:theme>
</file>

<file path=ppt/theme/theme6.xml><?xml version="1.0" encoding="utf-8"?>
<a:theme xmlns:a="http://schemas.openxmlformats.org/drawingml/2006/main" name="1_S logem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23D6DCA3-11AD-4C11-A1E2-3855C5B4FBB3}"/>
    </a:ext>
  </a:extLst>
</a:theme>
</file>

<file path=ppt/theme/theme7.xml><?xml version="1.0" encoding="utf-8"?>
<a:theme xmlns:a="http://schemas.openxmlformats.org/drawingml/2006/main" name="1_Bez log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5DCDB42E-34E2-4F1B-B2D8-5C8FA618A86A}"/>
    </a:ext>
  </a:extLst>
</a:theme>
</file>

<file path=ppt/theme/theme8.xml><?xml version="1.0" encoding="utf-8"?>
<a:theme xmlns:a="http://schemas.openxmlformats.org/drawingml/2006/main" name="1_Titulní stran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46FDA785-B6E0-43BE-9841-7A8F03DEAFD0}"/>
    </a:ext>
  </a:extLst>
</a:theme>
</file>

<file path=ppt/theme/theme9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1001</Words>
  <Application>Microsoft Office PowerPoint</Application>
  <PresentationFormat>Širokoúhlá obrazovka</PresentationFormat>
  <Paragraphs>142</Paragraphs>
  <Slides>16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8</vt:i4>
      </vt:variant>
      <vt:variant>
        <vt:lpstr>Nadpisy snímků</vt:lpstr>
      </vt:variant>
      <vt:variant>
        <vt:i4>16</vt:i4>
      </vt:variant>
    </vt:vector>
  </HeadingPairs>
  <TitlesOfParts>
    <vt:vector size="27" baseType="lpstr">
      <vt:lpstr>Arial</vt:lpstr>
      <vt:lpstr>Calibri</vt:lpstr>
      <vt:lpstr>Wingdings</vt:lpstr>
      <vt:lpstr>S logem</vt:lpstr>
      <vt:lpstr>Bez loga</vt:lpstr>
      <vt:lpstr>Titulní strana</vt:lpstr>
      <vt:lpstr>Sekce</vt:lpstr>
      <vt:lpstr>Podsekce</vt:lpstr>
      <vt:lpstr>1_S logem</vt:lpstr>
      <vt:lpstr>1_Bez loga</vt:lpstr>
      <vt:lpstr>1_Titulní strana</vt:lpstr>
      <vt:lpstr>Hlavní zjištění</vt:lpstr>
      <vt:lpstr>Automobily</vt:lpstr>
      <vt:lpstr>Množství osobních automobilů</vt:lpstr>
      <vt:lpstr>Roční využití osobních automobilů</vt:lpstr>
      <vt:lpstr>Vlastnictví řidičského průkazu</vt:lpstr>
      <vt:lpstr>Využití osobního auta</vt:lpstr>
      <vt:lpstr>Motocykly</vt:lpstr>
      <vt:lpstr>Množství motocyklů</vt:lpstr>
      <vt:lpstr>Využití motocyklu</vt:lpstr>
      <vt:lpstr>Kola</vt:lpstr>
      <vt:lpstr>Množství jízdních kol</vt:lpstr>
      <vt:lpstr>Využití jízdního kola</vt:lpstr>
      <vt:lpstr>Časová jízdenka</vt:lpstr>
      <vt:lpstr>Penetrace časovými jízdenkami</vt:lpstr>
      <vt:lpstr>Vlastnictví časové jízdenky</vt:lpstr>
      <vt:lpstr>Vlastnictví časové jízdenky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2017-08-02T07:39:59Z</dcterms:created>
  <dcterms:modified xsi:type="dcterms:W3CDTF">2018-12-14T14:43:07Z</dcterms:modified>
</cp:coreProperties>
</file>